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sldIdLst>
    <p:sldId id="256" r:id="rId3"/>
    <p:sldId id="257" r:id="rId4"/>
    <p:sldId id="266" r:id="rId5"/>
    <p:sldId id="284" r:id="rId6"/>
    <p:sldId id="267" r:id="rId7"/>
    <p:sldId id="285" r:id="rId8"/>
    <p:sldId id="286" r:id="rId9"/>
    <p:sldId id="287" r:id="rId10"/>
    <p:sldId id="295" r:id="rId11"/>
    <p:sldId id="294" r:id="rId12"/>
    <p:sldId id="288" r:id="rId13"/>
    <p:sldId id="289" r:id="rId14"/>
    <p:sldId id="290" r:id="rId15"/>
    <p:sldId id="291" r:id="rId16"/>
    <p:sldId id="292" r:id="rId17"/>
    <p:sldId id="279" r:id="rId18"/>
    <p:sldId id="280" r:id="rId19"/>
    <p:sldId id="283" r:id="rId20"/>
    <p:sldId id="264" r:id="rId2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C0C0C0"/>
    <a:srgbClr val="007B93"/>
    <a:srgbClr val="E76127"/>
    <a:srgbClr val="4BA3CF"/>
    <a:srgbClr val="00A9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4"/>
    <p:restoredTop sz="95890"/>
  </p:normalViewPr>
  <p:slideViewPr>
    <p:cSldViewPr snapToGrid="0" snapToObjects="1">
      <p:cViewPr varScale="1">
        <p:scale>
          <a:sx n="152" d="100"/>
          <a:sy n="152" d="100"/>
        </p:scale>
        <p:origin x="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28991" y="841772"/>
            <a:ext cx="6858000" cy="1790700"/>
          </a:xfrm>
        </p:spPr>
        <p:txBody>
          <a:bodyPr anchor="b"/>
          <a:lstStyle>
            <a:lvl1pPr algn="l">
              <a:defRPr sz="45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991" y="2571137"/>
            <a:ext cx="6858000" cy="1502604"/>
          </a:xfrm>
        </p:spPr>
        <p:txBody>
          <a:bodyPr/>
          <a:lstStyle>
            <a:lvl1pPr marL="0" indent="0" algn="l">
              <a:buNone/>
              <a:defRPr sz="1800" b="0" i="0">
                <a:latin typeface="Avenir LT Std 35 Light" charset="0"/>
                <a:ea typeface="Avenir LT Std 35 Light" charset="0"/>
                <a:cs typeface="Avenir LT Std 35 Light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02215" y="740568"/>
            <a:ext cx="2949178" cy="802481"/>
          </a:xfrm>
        </p:spPr>
        <p:txBody>
          <a:bodyPr anchor="t"/>
          <a:lstStyle>
            <a:lvl1pPr>
              <a:defRPr sz="24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59765" y="740569"/>
            <a:ext cx="45367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215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705971"/>
            <a:ext cx="1971675" cy="392675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05971"/>
            <a:ext cx="5800725" cy="39267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28991" y="841772"/>
            <a:ext cx="6858000" cy="1790700"/>
          </a:xfrm>
        </p:spPr>
        <p:txBody>
          <a:bodyPr anchor="b"/>
          <a:lstStyle>
            <a:lvl1pPr algn="l">
              <a:defRPr sz="45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991" y="2548652"/>
            <a:ext cx="6858000" cy="1502604"/>
          </a:xfrm>
        </p:spPr>
        <p:txBody>
          <a:bodyPr/>
          <a:lstStyle>
            <a:lvl1pPr marL="0" indent="0" algn="l">
              <a:buNone/>
              <a:defRPr sz="1800" b="0" i="0">
                <a:latin typeface="Avenir LT Std 35 Light" charset="0"/>
                <a:ea typeface="Avenir LT Std 35 Light" charset="0"/>
                <a:cs typeface="Avenir LT Std 35 Light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49602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43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05990" y="1282304"/>
            <a:ext cx="7886700" cy="2139553"/>
          </a:xfrm>
        </p:spPr>
        <p:txBody>
          <a:bodyPr anchor="b"/>
          <a:lstStyle>
            <a:lvl1pPr>
              <a:defRPr sz="45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5990" y="3323959"/>
            <a:ext cx="7886700" cy="1361419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487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3994" y="728187"/>
            <a:ext cx="7763078" cy="526682"/>
          </a:xfrm>
        </p:spPr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672" y="1369219"/>
            <a:ext cx="3706239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1EA268-D24C-1340-AFBE-67C2A481D91C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70833" y="1369219"/>
            <a:ext cx="3706239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384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21670" y="650360"/>
            <a:ext cx="7755402" cy="610512"/>
          </a:xfrm>
        </p:spPr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671" y="1260872"/>
            <a:ext cx="369896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1671" y="1878806"/>
            <a:ext cx="3698967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1D22C12-3EEB-6949-BDC5-F2AEC08A716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978105" y="1260872"/>
            <a:ext cx="369896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D082441-F5A2-7049-85CD-D38ED7A55E5B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978105" y="1878806"/>
            <a:ext cx="3698967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574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580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131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905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38213" y="740569"/>
            <a:ext cx="2949178" cy="802481"/>
          </a:xfrm>
        </p:spPr>
        <p:txBody>
          <a:bodyPr anchor="t"/>
          <a:lstStyle>
            <a:lvl1pPr>
              <a:defRPr sz="24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1531" y="740569"/>
            <a:ext cx="4464997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213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716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02215" y="740568"/>
            <a:ext cx="2949178" cy="802481"/>
          </a:xfrm>
        </p:spPr>
        <p:txBody>
          <a:bodyPr anchor="t"/>
          <a:lstStyle>
            <a:lvl1pPr>
              <a:defRPr sz="24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59765" y="740569"/>
            <a:ext cx="45367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215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2287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326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705971"/>
            <a:ext cx="1971675" cy="392675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05971"/>
            <a:ext cx="5800725" cy="39267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65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05990" y="1282304"/>
            <a:ext cx="7886700" cy="2139553"/>
          </a:xfrm>
        </p:spPr>
        <p:txBody>
          <a:bodyPr anchor="b"/>
          <a:lstStyle>
            <a:lvl1pPr>
              <a:defRPr sz="45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5990" y="3385841"/>
            <a:ext cx="7886700" cy="1237654"/>
          </a:xfrm>
        </p:spPr>
        <p:txBody>
          <a:bodyPr/>
          <a:lstStyle>
            <a:lvl1pPr marL="0" indent="0">
              <a:buNone/>
              <a:defRPr sz="1800">
                <a:solidFill>
                  <a:srgbClr val="5F5F5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3994" y="728187"/>
            <a:ext cx="7763078" cy="526682"/>
          </a:xfrm>
        </p:spPr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672" y="1369219"/>
            <a:ext cx="3706239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51EA268-D24C-1340-AFBE-67C2A481D91C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70833" y="1369219"/>
            <a:ext cx="3706239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21670" y="650360"/>
            <a:ext cx="7755402" cy="610512"/>
          </a:xfrm>
        </p:spPr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671" y="1260872"/>
            <a:ext cx="369896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1671" y="1878806"/>
            <a:ext cx="3698967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11D22C12-3EEB-6949-BDC5-F2AEC08A716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978105" y="1260872"/>
            <a:ext cx="369896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D082441-F5A2-7049-85CD-D38ED7A55E5B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978105" y="1878806"/>
            <a:ext cx="3698967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326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38213" y="740569"/>
            <a:ext cx="2949178" cy="802481"/>
          </a:xfrm>
        </p:spPr>
        <p:txBody>
          <a:bodyPr anchor="t"/>
          <a:lstStyle>
            <a:lvl1pPr>
              <a:defRPr sz="2400" b="1" i="0">
                <a:latin typeface="Avenir LT Std 55 Roman" charset="0"/>
                <a:ea typeface="Avenir LT Std 55 Roman" charset="0"/>
                <a:cs typeface="Avenir LT Std 55 Roman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1531" y="740569"/>
            <a:ext cx="4464997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213" y="1543050"/>
            <a:ext cx="2949178" cy="285869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3450" y="728187"/>
            <a:ext cx="7763078" cy="5266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3450" y="1369219"/>
            <a:ext cx="776307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4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84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7B93"/>
          </a:solidFill>
          <a:latin typeface="Avenir LT Std 85 Heavy" panose="020B0503020203020204" pitchFamily="34" charset="77"/>
          <a:ea typeface="Avenir LT Std 85 Heavy" panose="020B0503020203020204" pitchFamily="34" charset="77"/>
          <a:cs typeface="Avenir LT Std 85 Heavy" panose="020B0503020203020204" pitchFamily="34" charset="77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E76127"/>
        </a:buClr>
        <a:buFont typeface="Arial" panose="020B0604020202020204" pitchFamily="34" charset="0"/>
        <a:buChar char="•"/>
        <a:defRPr sz="2400" b="0" i="0" kern="1200">
          <a:solidFill>
            <a:srgbClr val="5F5F5F"/>
          </a:solidFill>
          <a:latin typeface="Avenir LT Std 35 Light" charset="0"/>
          <a:ea typeface="Avenir LT Std 35 Light" charset="0"/>
          <a:cs typeface="Avenir LT Std 35 Light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76127"/>
        </a:buClr>
        <a:buFont typeface="Arial" panose="020B0604020202020204" pitchFamily="34" charset="0"/>
        <a:buChar char="•"/>
        <a:defRPr sz="2000" b="0" i="0" kern="1200">
          <a:solidFill>
            <a:srgbClr val="5F5F5F"/>
          </a:solidFill>
          <a:latin typeface="Avenir LT Std 35 Light" charset="0"/>
          <a:ea typeface="Avenir LT Std 35 Light" charset="0"/>
          <a:cs typeface="Avenir LT Std 35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76127"/>
        </a:buClr>
        <a:buFont typeface="Arial" panose="020B0604020202020204" pitchFamily="34" charset="0"/>
        <a:buChar char="•"/>
        <a:defRPr sz="1800" b="0" i="0" kern="1200">
          <a:solidFill>
            <a:srgbClr val="5F5F5F"/>
          </a:solidFill>
          <a:latin typeface="Avenir LT Std 35 Light" charset="0"/>
          <a:ea typeface="Avenir LT Std 35 Light" charset="0"/>
          <a:cs typeface="Avenir LT Std 35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76127"/>
        </a:buClr>
        <a:buFont typeface="Arial" panose="020B0604020202020204" pitchFamily="34" charset="0"/>
        <a:buChar char="•"/>
        <a:defRPr sz="1600" b="0" i="0" kern="1200">
          <a:solidFill>
            <a:srgbClr val="5F5F5F"/>
          </a:solidFill>
          <a:latin typeface="Avenir LT Std 35 Light" charset="0"/>
          <a:ea typeface="Avenir LT Std 35 Light" charset="0"/>
          <a:cs typeface="Avenir LT Std 35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E76127"/>
        </a:buClr>
        <a:buFont typeface="Arial" panose="020B0604020202020204" pitchFamily="34" charset="0"/>
        <a:buChar char="•"/>
        <a:defRPr sz="1400" b="0" i="0" kern="1200">
          <a:solidFill>
            <a:srgbClr val="5F5F5F"/>
          </a:solidFill>
          <a:latin typeface="Avenir LT Std 35 Light" charset="0"/>
          <a:ea typeface="Avenir LT Std 35 Light" charset="0"/>
          <a:cs typeface="Avenir LT Std 35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3450" y="728187"/>
            <a:ext cx="7763078" cy="52668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3450" y="1369219"/>
            <a:ext cx="7763078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967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5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chemeClr val="bg1"/>
          </a:solidFill>
          <a:latin typeface="Avenir LT Std 85 Heavy" panose="020B0503020203020204" pitchFamily="34" charset="77"/>
          <a:ea typeface="Avenir LT Std 85 Heavy" panose="020B0503020203020204" pitchFamily="34" charset="77"/>
          <a:cs typeface="Avenir LT Std 85 Heavy" panose="020B0503020203020204" pitchFamily="34" charset="77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bg1"/>
        </a:buClr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Avenir LT Std 35 Light" charset="0"/>
          <a:ea typeface="Avenir LT Std 35 Light" charset="0"/>
          <a:cs typeface="Avenir LT Std 35 Light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1"/>
        </a:buClr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Avenir LT Std 35 Light" charset="0"/>
          <a:ea typeface="Avenir LT Std 35 Light" charset="0"/>
          <a:cs typeface="Avenir LT Std 35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1"/>
        </a:buClr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Avenir LT Std 35 Light" charset="0"/>
          <a:ea typeface="Avenir LT Std 35 Light" charset="0"/>
          <a:cs typeface="Avenir LT Std 35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1"/>
        </a:buClr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Avenir LT Std 35 Light" charset="0"/>
          <a:ea typeface="Avenir LT Std 35 Light" charset="0"/>
          <a:cs typeface="Avenir LT Std 35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bg1"/>
        </a:buClr>
        <a:buFont typeface="Arial" panose="020B0604020202020204" pitchFamily="34" charset="0"/>
        <a:buChar char="•"/>
        <a:defRPr sz="1400" b="0" i="0" kern="1200">
          <a:solidFill>
            <a:schemeClr val="bg1"/>
          </a:solidFill>
          <a:latin typeface="Avenir LT Std 35 Light" charset="0"/>
          <a:ea typeface="Avenir LT Std 35 Light" charset="0"/>
          <a:cs typeface="Avenir LT Std 35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7CDA5-7611-9D45-A287-E3C5B566C4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300" dirty="0"/>
              <a:t>CHOOSING COMMUNITY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C2AD4C-AACA-8942-8799-203AD8C6FA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Finding friends and fellowship after community college.</a:t>
            </a:r>
          </a:p>
        </p:txBody>
      </p:sp>
    </p:spTree>
    <p:extLst>
      <p:ext uri="{BB962C8B-B14F-4D97-AF65-F5344CB8AC3E}">
        <p14:creationId xmlns:p14="http://schemas.microsoft.com/office/powerpoint/2010/main" val="962003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8D9FF-D102-D043-AAC9-4085927C5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LEAVING HOME: HEALTHY INTERDEPENDENCE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294F7-3BF9-9C46-AF72-0B12E3A73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Avoid codependence.</a:t>
            </a:r>
          </a:p>
          <a:p>
            <a:pPr>
              <a:spcAft>
                <a:spcPts val="600"/>
              </a:spcAft>
            </a:pPr>
            <a:r>
              <a:rPr lang="en-US" dirty="0"/>
              <a:t>Ask for your parents’ input about major decisions.</a:t>
            </a:r>
          </a:p>
          <a:p>
            <a:pPr>
              <a:spcAft>
                <a:spcPts val="600"/>
              </a:spcAft>
            </a:pPr>
            <a:r>
              <a:rPr lang="en-US" dirty="0"/>
              <a:t>Pay off family-related loans efficiently. </a:t>
            </a:r>
          </a:p>
          <a:p>
            <a:pPr>
              <a:spcAft>
                <a:spcPts val="600"/>
              </a:spcAft>
            </a:pPr>
            <a:r>
              <a:rPr lang="en-US" dirty="0"/>
              <a:t>Report successes that you have when they occur.</a:t>
            </a:r>
          </a:p>
          <a:p>
            <a:pPr>
              <a:spcAft>
                <a:spcPts val="600"/>
              </a:spcAft>
            </a:pPr>
            <a:r>
              <a:rPr lang="en-US" dirty="0"/>
              <a:t>Communicate about holidays.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Live, Act, and Function as an adult.</a:t>
            </a:r>
          </a:p>
        </p:txBody>
      </p:sp>
    </p:spTree>
    <p:extLst>
      <p:ext uri="{BB962C8B-B14F-4D97-AF65-F5344CB8AC3E}">
        <p14:creationId xmlns:p14="http://schemas.microsoft.com/office/powerpoint/2010/main" val="1391870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C4443C-B480-EA40-9D0B-2A73CDCB8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CHURCH?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DA33D19-828D-194F-A8A2-0DC0F79B02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55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003CA0-C495-0B42-8784-3584CB448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WHY: GOD’S DREAM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867E3F96-2533-B24B-9678-65B65DA0739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514" y="1276513"/>
            <a:ext cx="6686025" cy="313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54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FC854-A115-C440-935A-9271B407D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YOUR PREFERENCES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2B12B-46A7-EC4D-A6F1-B29587543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450" y="1369219"/>
            <a:ext cx="7763078" cy="6944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Write down everything you are looking for in a church.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5E558E-3631-0846-B1C0-22E4C1D506DE}"/>
              </a:ext>
            </a:extLst>
          </p:cNvPr>
          <p:cNvSpPr/>
          <p:nvPr/>
        </p:nvSpPr>
        <p:spPr>
          <a:xfrm>
            <a:off x="933450" y="2257325"/>
            <a:ext cx="7763078" cy="2115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750"/>
              </a:spcBef>
              <a:buClr>
                <a:srgbClr val="E76127"/>
              </a:buClr>
            </a:pPr>
            <a:r>
              <a:rPr lang="en-US" sz="2400" dirty="0">
                <a:solidFill>
                  <a:srgbClr val="5F5F5F"/>
                </a:solidFill>
                <a:latin typeface="Avenir LT Std 35 Light" charset="0"/>
              </a:rPr>
              <a:t>Now, rank them using the following categories. </a:t>
            </a:r>
          </a:p>
          <a:p>
            <a:pPr marL="457200" lvl="0" indent="-457200">
              <a:lnSpc>
                <a:spcPct val="90000"/>
              </a:lnSpc>
              <a:spcBef>
                <a:spcPts val="750"/>
              </a:spcBef>
              <a:buClr>
                <a:srgbClr val="E76127"/>
              </a:buClr>
              <a:buFont typeface="+mj-lt"/>
              <a:buAutoNum type="arabicPeriod"/>
            </a:pPr>
            <a:r>
              <a:rPr lang="en-US" sz="2400" dirty="0">
                <a:solidFill>
                  <a:srgbClr val="5F5F5F"/>
                </a:solidFill>
                <a:latin typeface="Avenir LT Std 35 Light" charset="0"/>
              </a:rPr>
              <a:t>Non-negotiable</a:t>
            </a:r>
          </a:p>
          <a:p>
            <a:pPr marL="457200" lvl="0" indent="-457200">
              <a:lnSpc>
                <a:spcPct val="90000"/>
              </a:lnSpc>
              <a:spcBef>
                <a:spcPts val="750"/>
              </a:spcBef>
              <a:buClr>
                <a:srgbClr val="E76127"/>
              </a:buClr>
              <a:buFont typeface="+mj-lt"/>
              <a:buAutoNum type="arabicPeriod"/>
            </a:pPr>
            <a:r>
              <a:rPr lang="en-US" sz="2400" dirty="0">
                <a:solidFill>
                  <a:srgbClr val="5F5F5F"/>
                </a:solidFill>
                <a:latin typeface="Avenir LT Std 35 Light" charset="0"/>
              </a:rPr>
              <a:t>High Value</a:t>
            </a:r>
          </a:p>
          <a:p>
            <a:pPr marL="457200" lvl="0" indent="-457200">
              <a:lnSpc>
                <a:spcPct val="90000"/>
              </a:lnSpc>
              <a:spcBef>
                <a:spcPts val="750"/>
              </a:spcBef>
              <a:buClr>
                <a:srgbClr val="E76127"/>
              </a:buClr>
              <a:buFont typeface="+mj-lt"/>
              <a:buAutoNum type="arabicPeriod"/>
            </a:pPr>
            <a:r>
              <a:rPr lang="en-US" sz="2400" dirty="0">
                <a:solidFill>
                  <a:srgbClr val="5F5F5F"/>
                </a:solidFill>
                <a:latin typeface="Avenir LT Std 35 Light" charset="0"/>
              </a:rPr>
              <a:t>Preference</a:t>
            </a:r>
          </a:p>
          <a:p>
            <a:pPr lvl="0">
              <a:lnSpc>
                <a:spcPct val="90000"/>
              </a:lnSpc>
              <a:spcBef>
                <a:spcPts val="750"/>
              </a:spcBef>
              <a:buClr>
                <a:srgbClr val="E76127"/>
              </a:buClr>
            </a:pPr>
            <a:r>
              <a:rPr lang="en-US" sz="2000" i="1" dirty="0">
                <a:solidFill>
                  <a:srgbClr val="5F5F5F"/>
                </a:solidFill>
                <a:latin typeface="Avenir LT Std 35 Light" charset="0"/>
              </a:rPr>
              <a:t>Note, you may only have three in the non-negotiable category</a:t>
            </a:r>
          </a:p>
        </p:txBody>
      </p:sp>
    </p:spTree>
    <p:extLst>
      <p:ext uri="{BB962C8B-B14F-4D97-AF65-F5344CB8AC3E}">
        <p14:creationId xmlns:p14="http://schemas.microsoft.com/office/powerpoint/2010/main" val="209957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A5AE2-793A-FB41-A777-9E5AA26A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PRACTICAL TIPS FOR FINDING A CHURCH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5377B-139F-654A-99AF-90DF1BD80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Use your relational networks for recommendations. 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Start your exploration online. Investigate vision, mission, value statements on the website. 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Listen to sermons online before visiting. 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Visit more than once before making a decision. 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When you visit, introduce yourself, don’t wait to be found. </a:t>
            </a:r>
          </a:p>
          <a:p>
            <a:pPr lvl="0">
              <a:lnSpc>
                <a:spcPct val="100000"/>
              </a:lnSpc>
            </a:pPr>
            <a:r>
              <a:rPr lang="en-US" dirty="0"/>
              <a:t>Limit your search to approximately 3-4 months. Eventually you’ll need to decide. Choose to commit and get involved.</a:t>
            </a:r>
          </a:p>
        </p:txBody>
      </p:sp>
    </p:spTree>
    <p:extLst>
      <p:ext uri="{BB962C8B-B14F-4D97-AF65-F5344CB8AC3E}">
        <p14:creationId xmlns:p14="http://schemas.microsoft.com/office/powerpoint/2010/main" val="3411391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E765C-A281-8C46-9518-91349A357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PRACTICAL TIPS FOR GETTING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D8A21-2498-7547-A74B-6EB72AA4E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en-US" sz="1600" dirty="0"/>
              <a:t>Join a small group or bible study. Even if it feels awkward for a while. </a:t>
            </a:r>
          </a:p>
          <a:p>
            <a:pPr lvl="0">
              <a:lnSpc>
                <a:spcPct val="120000"/>
              </a:lnSpc>
            </a:pPr>
            <a:r>
              <a:rPr lang="en-US" sz="1600" dirty="0"/>
              <a:t>Invest where you are planted by giving financially to the church. </a:t>
            </a:r>
          </a:p>
          <a:p>
            <a:pPr lvl="0">
              <a:lnSpc>
                <a:spcPct val="120000"/>
              </a:lnSpc>
            </a:pPr>
            <a:r>
              <a:rPr lang="en-US" sz="1600" dirty="0"/>
              <a:t>Get to know others by finding a way to serve. </a:t>
            </a:r>
          </a:p>
          <a:p>
            <a:pPr lvl="0">
              <a:lnSpc>
                <a:spcPct val="120000"/>
              </a:lnSpc>
            </a:pPr>
            <a:r>
              <a:rPr lang="en-US" sz="1600" dirty="0"/>
              <a:t>If there is a process for membership take the first step. This is usually an introduction course or class that teaches about the church’s vision and values. </a:t>
            </a:r>
          </a:p>
          <a:p>
            <a:pPr lvl="0">
              <a:lnSpc>
                <a:spcPct val="120000"/>
              </a:lnSpc>
            </a:pPr>
            <a:r>
              <a:rPr lang="en-US" sz="1600" dirty="0"/>
              <a:t>Meet with the pastor or staff member. Bring questions you have about the church.  </a:t>
            </a:r>
          </a:p>
          <a:p>
            <a:pPr lvl="0">
              <a:lnSpc>
                <a:spcPct val="120000"/>
              </a:lnSpc>
            </a:pPr>
            <a:r>
              <a:rPr lang="en-US" sz="1600" dirty="0"/>
              <a:t>Don’t compare a church to previous church experiences. Instead give thanks for the good that you see. </a:t>
            </a:r>
          </a:p>
          <a:p>
            <a:pPr lvl="0">
              <a:lnSpc>
                <a:spcPct val="120000"/>
              </a:lnSpc>
            </a:pPr>
            <a:r>
              <a:rPr lang="en-US" sz="1600" dirty="0"/>
              <a:t>Invite a friend. </a:t>
            </a:r>
          </a:p>
        </p:txBody>
      </p:sp>
    </p:spTree>
    <p:extLst>
      <p:ext uri="{BB962C8B-B14F-4D97-AF65-F5344CB8AC3E}">
        <p14:creationId xmlns:p14="http://schemas.microsoft.com/office/powerpoint/2010/main" val="2348496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157CC-C3E9-9C4E-AEF6-A78E38311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ALUMNI TESTIMONY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B4CF1-C154-AF4B-8A9C-6B7CB21A4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[Insert Video or Bio Here]</a:t>
            </a:r>
          </a:p>
        </p:txBody>
      </p:sp>
    </p:spTree>
    <p:extLst>
      <p:ext uri="{BB962C8B-B14F-4D97-AF65-F5344CB8AC3E}">
        <p14:creationId xmlns:p14="http://schemas.microsoft.com/office/powerpoint/2010/main" val="2983983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093C0-6ABB-334C-8305-EB9099ABF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REFLECTION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F4814-0589-8845-986C-65FADA1C4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110000"/>
              </a:lnSpc>
            </a:pPr>
            <a:r>
              <a:rPr lang="en-US" dirty="0"/>
              <a:t>What values will guide you as anticipate “choosing community” post-college?</a:t>
            </a:r>
          </a:p>
          <a:p>
            <a:pPr lvl="0">
              <a:lnSpc>
                <a:spcPct val="110000"/>
              </a:lnSpc>
            </a:pPr>
            <a:endParaRPr lang="en-US" dirty="0"/>
          </a:p>
          <a:p>
            <a:pPr lvl="0">
              <a:lnSpc>
                <a:spcPct val="110000"/>
              </a:lnSpc>
            </a:pPr>
            <a:r>
              <a:rPr lang="en-US" dirty="0"/>
              <a:t>If you could hear God audibly on the day of your graduation, what you do think He would say to you about finding community after college? </a:t>
            </a:r>
          </a:p>
          <a:p>
            <a:pPr marL="0" lvl="0" indent="0">
              <a:lnSpc>
                <a:spcPct val="110000"/>
              </a:lnSpc>
              <a:buNone/>
            </a:pPr>
            <a:endParaRPr lang="en-US" dirty="0"/>
          </a:p>
          <a:p>
            <a:pPr lvl="0">
              <a:lnSpc>
                <a:spcPct val="110000"/>
              </a:lnSpc>
            </a:pPr>
            <a:r>
              <a:rPr lang="en-US" dirty="0"/>
              <a:t>What are some actions you plan to take post-college in your efforts to choose community? </a:t>
            </a:r>
          </a:p>
        </p:txBody>
      </p:sp>
    </p:spTree>
    <p:extLst>
      <p:ext uri="{BB962C8B-B14F-4D97-AF65-F5344CB8AC3E}">
        <p14:creationId xmlns:p14="http://schemas.microsoft.com/office/powerpoint/2010/main" val="461525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150CB8-EB61-0847-BDDD-A24CC2ADC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COMMENTS &amp; ANNOUNCEMENTS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306682-CCB0-1944-A476-45095A192E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46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2767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FB0ED-BCE2-B445-BFCA-5A6335D74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OPENING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C333F-EB9E-8745-B0DD-DFB07E5B1B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has community looked like for you in college?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How do you think it will change after college?</a:t>
            </a:r>
          </a:p>
        </p:txBody>
      </p:sp>
    </p:spTree>
    <p:extLst>
      <p:ext uri="{BB962C8B-B14F-4D97-AF65-F5344CB8AC3E}">
        <p14:creationId xmlns:p14="http://schemas.microsoft.com/office/powerpoint/2010/main" val="3548956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2111B5-5A88-3947-BD1E-610A66413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MAPPING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9BFB8DF-7740-D646-8654-0DED853042F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492" b="13164"/>
          <a:stretch/>
        </p:blipFill>
        <p:spPr bwMode="auto">
          <a:xfrm>
            <a:off x="2265027" y="1187757"/>
            <a:ext cx="4613945" cy="343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63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9AC63-5017-0249-8372-AEEEB1DB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OBSERVING OUR COMMUNITY 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4E89D-3BC1-D94A-848F-C98E1335C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What do you notice about your map?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Any observations about where you find community right now?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How can you envision this changing after college?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What opportunities and challenges do you anticipate?</a:t>
            </a:r>
          </a:p>
        </p:txBody>
      </p:sp>
    </p:spTree>
    <p:extLst>
      <p:ext uri="{BB962C8B-B14F-4D97-AF65-F5344CB8AC3E}">
        <p14:creationId xmlns:p14="http://schemas.microsoft.com/office/powerpoint/2010/main" val="2766133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1FBBC8-49FA-5549-8C82-9C327E81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FRIENDS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457225-4215-BF46-A676-4F297051DC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47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2B0A06-1FB5-1646-8DC6-3603BC548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ARE YOU?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19EA21F-B187-844A-9F6C-2CC72E2663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8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22B0A06-1FB5-1646-8DC6-3603BC548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P’S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B62DC70-9805-E748-BDAE-867ECFBF6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Passions: Things that you care deeply about and/or you love doing.</a:t>
            </a:r>
          </a:p>
          <a:p>
            <a:r>
              <a:rPr lang="en-US" dirty="0"/>
              <a:t>Proximity: Where you live, work, and play fosters or limits our connection to other.</a:t>
            </a:r>
          </a:p>
          <a:p>
            <a:r>
              <a:rPr lang="en-US" dirty="0"/>
              <a:t>Purpose: How God invites you to participate in Kingdom work here on earth.</a:t>
            </a:r>
          </a:p>
          <a:p>
            <a:r>
              <a:rPr lang="en-US" dirty="0"/>
              <a:t>Personality: How God designs us shapes how we connect to others.</a:t>
            </a:r>
          </a:p>
        </p:txBody>
      </p:sp>
    </p:spTree>
    <p:extLst>
      <p:ext uri="{BB962C8B-B14F-4D97-AF65-F5344CB8AC3E}">
        <p14:creationId xmlns:p14="http://schemas.microsoft.com/office/powerpoint/2010/main" val="2097785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491F-EC53-5541-A7A4-D0587B8FC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PRACTICAL TIPS FOR FINDING FRIENDS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39E2B-D301-7B4D-AD50-2E87DAAFED3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Be Intentional </a:t>
            </a:r>
          </a:p>
          <a:p>
            <a:r>
              <a:rPr lang="en-US" dirty="0"/>
              <a:t>Initiate </a:t>
            </a:r>
          </a:p>
          <a:p>
            <a:r>
              <a:rPr lang="en-US" dirty="0"/>
              <a:t>Incarnate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2FCEE2-2B86-694E-B470-0D8ED5007096}"/>
              </a:ext>
            </a:extLst>
          </p:cNvPr>
          <p:cNvPicPr>
            <a:picLocks noGrp="1" noChangeAspect="1" noChangeArrowheads="1"/>
          </p:cNvPicPr>
          <p:nvPr>
            <p:ph sz="half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161" y="1369219"/>
            <a:ext cx="4457613" cy="296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78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C0B27-E5D6-CC49-A8E8-909F3DE45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11D84-A778-F14F-8EAC-C9F8046CC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“right” answer as far as frequency or form.</a:t>
            </a:r>
          </a:p>
          <a:p>
            <a:r>
              <a:rPr lang="en-US" dirty="0"/>
              <a:t>Pay attention to your motivations and outcomes.</a:t>
            </a:r>
          </a:p>
          <a:p>
            <a:r>
              <a:rPr lang="en-US" dirty="0"/>
              <a:t>Have the conversation about expectations with your parents. </a:t>
            </a:r>
          </a:p>
          <a:p>
            <a:pPr lvl="1"/>
            <a:r>
              <a:rPr lang="en-US" dirty="0"/>
              <a:t>Keep parents in the loop of major decisions and less so with minor ones.</a:t>
            </a:r>
          </a:p>
          <a:p>
            <a:pPr lvl="1"/>
            <a:r>
              <a:rPr lang="en-US" dirty="0"/>
              <a:t>Set patterns for connecting (i.e. FaceTime every Saturday morning or Sunday lunch at their house)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643055"/>
      </p:ext>
    </p:extLst>
  </p:cSld>
  <p:clrMapOvr>
    <a:masterClrMapping/>
  </p:clrMapOvr>
</p:sld>
</file>

<file path=ppt/theme/theme1.xml><?xml version="1.0" encoding="utf-8"?>
<a:theme xmlns:a="http://schemas.openxmlformats.org/drawingml/2006/main" name="InterVarsity Light Background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Varsity_ppt_template_16x9" id="{DFBAFAE1-BA99-BE44-9E25-8BD2F80E3CCF}" vid="{8211222F-A44C-B646-BC3B-D438223E7F90}"/>
    </a:ext>
  </a:extLst>
</a:theme>
</file>

<file path=ppt/theme/theme2.xml><?xml version="1.0" encoding="utf-8"?>
<a:theme xmlns:a="http://schemas.openxmlformats.org/drawingml/2006/main" name="InterVarsity Dark Background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Varsity_ppt_template_16x9" id="{DFBAFAE1-BA99-BE44-9E25-8BD2F80E3CCF}" vid="{B2A02C48-17F2-C34F-BBA0-4B0CFBAEEF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InterVarsity Light Background</Template>
  <TotalTime>113</TotalTime>
  <Words>574</Words>
  <Application>Microsoft Macintosh PowerPoint</Application>
  <PresentationFormat>On-screen Show (16:9)</PresentationFormat>
  <Paragraphs>69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Avenir LT Std 35 Light</vt:lpstr>
      <vt:lpstr>Avenir LT Std 55 Roman</vt:lpstr>
      <vt:lpstr>Avenir LT Std 85 Heavy</vt:lpstr>
      <vt:lpstr>InterVarsity Light Background</vt:lpstr>
      <vt:lpstr>InterVarsity Dark Background</vt:lpstr>
      <vt:lpstr>CHOOSING COMMUNITY</vt:lpstr>
      <vt:lpstr>OPENING QUESTIONS</vt:lpstr>
      <vt:lpstr>COMMUNITY MAPPING</vt:lpstr>
      <vt:lpstr>OBSERVING OUR COMMUNITY MAPS</vt:lpstr>
      <vt:lpstr>FINDING FRIENDS</vt:lpstr>
      <vt:lpstr>WHO ARE YOU?</vt:lpstr>
      <vt:lpstr>FOUR P’S </vt:lpstr>
      <vt:lpstr>PRACTICAL TIPS FOR FINDING FRIENDS</vt:lpstr>
      <vt:lpstr>COMMUNICATION</vt:lpstr>
      <vt:lpstr>LEAVING HOME: HEALTHY INTERDEPENDENCE</vt:lpstr>
      <vt:lpstr>WHY CHURCH?</vt:lpstr>
      <vt:lpstr>THE BIG WHY: GOD’S DREAM</vt:lpstr>
      <vt:lpstr>IDENTIFYING YOUR PREFERENCES</vt:lpstr>
      <vt:lpstr>PRACTICAL TIPS FOR FINDING A CHURCH</vt:lpstr>
      <vt:lpstr>PRACTICAL TIPS FOR GETTING INVOLVED</vt:lpstr>
      <vt:lpstr>ALUMNI TESTIMONY</vt:lpstr>
      <vt:lpstr>INDIVIDUAL REFLECTION</vt:lpstr>
      <vt:lpstr>CLOSING COMMENTS &amp; ANNOUNCEMENTS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THE TITLE</dc:title>
  <dc:creator>Mike Zientara III</dc:creator>
  <cp:lastModifiedBy>Mike Zientara III</cp:lastModifiedBy>
  <cp:revision>13</cp:revision>
  <dcterms:created xsi:type="dcterms:W3CDTF">2020-12-21T16:06:15Z</dcterms:created>
  <dcterms:modified xsi:type="dcterms:W3CDTF">2020-12-23T03:32:43Z</dcterms:modified>
</cp:coreProperties>
</file>