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presentation.xml" ContentType="application/vnd.openxmlformats-officedocument.presentationml.presentation.main+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sldIdLst>
    <p:sldId id="256" r:id="rId3"/>
    <p:sldId id="257" r:id="rId4"/>
    <p:sldId id="284" r:id="rId5"/>
    <p:sldId id="285" r:id="rId6"/>
    <p:sldId id="286" r:id="rId7"/>
    <p:sldId id="279" r:id="rId8"/>
    <p:sldId id="287" r:id="rId9"/>
    <p:sldId id="288" r:id="rId10"/>
    <p:sldId id="289" r:id="rId11"/>
    <p:sldId id="266" r:id="rId12"/>
    <p:sldId id="267" r:id="rId13"/>
    <p:sldId id="268" r:id="rId14"/>
    <p:sldId id="269" r:id="rId15"/>
    <p:sldId id="270" r:id="rId16"/>
    <p:sldId id="271" r:id="rId17"/>
    <p:sldId id="290" r:id="rId18"/>
    <p:sldId id="280" r:id="rId19"/>
    <p:sldId id="283" r:id="rId20"/>
    <p:sldId id="264" r:id="rId21"/>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C0C0C0"/>
    <a:srgbClr val="007B93"/>
    <a:srgbClr val="E76127"/>
    <a:srgbClr val="4BA3CF"/>
    <a:srgbClr val="00A9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84"/>
    <p:restoredTop sz="95890"/>
  </p:normalViewPr>
  <p:slideViewPr>
    <p:cSldViewPr snapToGrid="0" snapToObjects="1">
      <p:cViewPr varScale="1">
        <p:scale>
          <a:sx n="152" d="100"/>
          <a:sy n="152" d="100"/>
        </p:scale>
        <p:origin x="60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customXml" Target="../customXml/item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 Id="rId27"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28991" y="841772"/>
            <a:ext cx="6858000" cy="1790700"/>
          </a:xfrm>
        </p:spPr>
        <p:txBody>
          <a:bodyPr anchor="b"/>
          <a:lstStyle>
            <a:lvl1pPr algn="l">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Subtitle 2"/>
          <p:cNvSpPr>
            <a:spLocks noGrp="1"/>
          </p:cNvSpPr>
          <p:nvPr>
            <p:ph type="subTitle" idx="1"/>
          </p:nvPr>
        </p:nvSpPr>
        <p:spPr>
          <a:xfrm>
            <a:off x="928991" y="2571137"/>
            <a:ext cx="6858000" cy="1502604"/>
          </a:xfrm>
        </p:spPr>
        <p:txBody>
          <a:bodyPr/>
          <a:lstStyle>
            <a:lvl1pPr marL="0" indent="0" algn="l">
              <a:buNone/>
              <a:defRPr sz="1800" b="0" i="0">
                <a:latin typeface="Avenir LT Std 35 Light" charset="0"/>
                <a:ea typeface="Avenir LT Std 35 Light" charset="0"/>
                <a:cs typeface="Avenir LT Std 35 Ligh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2215" y="740568"/>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Picture Placeholder 2"/>
          <p:cNvSpPr>
            <a:spLocks noGrp="1" noChangeAspect="1"/>
          </p:cNvSpPr>
          <p:nvPr>
            <p:ph type="pic" idx="1"/>
          </p:nvPr>
        </p:nvSpPr>
        <p:spPr>
          <a:xfrm>
            <a:off x="4159765" y="740569"/>
            <a:ext cx="4536763"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902215"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543675" y="705971"/>
            <a:ext cx="1971675" cy="392675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705971"/>
            <a:ext cx="5800725" cy="39267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28991" y="841772"/>
            <a:ext cx="6858000" cy="1790700"/>
          </a:xfrm>
        </p:spPr>
        <p:txBody>
          <a:bodyPr anchor="b"/>
          <a:lstStyle>
            <a:lvl1pPr algn="l">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Subtitle 2"/>
          <p:cNvSpPr>
            <a:spLocks noGrp="1"/>
          </p:cNvSpPr>
          <p:nvPr>
            <p:ph type="subTitle" idx="1"/>
          </p:nvPr>
        </p:nvSpPr>
        <p:spPr>
          <a:xfrm>
            <a:off x="928991" y="2548652"/>
            <a:ext cx="6858000" cy="1502604"/>
          </a:xfrm>
        </p:spPr>
        <p:txBody>
          <a:bodyPr/>
          <a:lstStyle>
            <a:lvl1pPr marL="0" indent="0" algn="l">
              <a:buNone/>
              <a:defRPr sz="1800" b="0" i="0">
                <a:latin typeface="Avenir LT Std 35 Light" charset="0"/>
                <a:ea typeface="Avenir LT Std 35 Light" charset="0"/>
                <a:cs typeface="Avenir LT Std 35 Ligh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Tree>
    <p:extLst>
      <p:ext uri="{BB962C8B-B14F-4D97-AF65-F5344CB8AC3E}">
        <p14:creationId xmlns:p14="http://schemas.microsoft.com/office/powerpoint/2010/main" val="7496020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843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5990" y="1282304"/>
            <a:ext cx="7886700" cy="2139553"/>
          </a:xfrm>
        </p:spPr>
        <p:txBody>
          <a:bodyPr anchor="b"/>
          <a:lstStyle>
            <a:lvl1pPr>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05990" y="3323959"/>
            <a:ext cx="7886700" cy="1361419"/>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254874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3994" y="728187"/>
            <a:ext cx="7763078" cy="52668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sz="half" idx="1"/>
          </p:nvPr>
        </p:nvSpPr>
        <p:spPr>
          <a:xfrm>
            <a:off x="904672"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a:extLst>
              <a:ext uri="{FF2B5EF4-FFF2-40B4-BE49-F238E27FC236}">
                <a16:creationId xmlns:a16="http://schemas.microsoft.com/office/drawing/2014/main" id="{451EA268-D24C-1340-AFBE-67C2A481D91C}"/>
              </a:ext>
            </a:extLst>
          </p:cNvPr>
          <p:cNvSpPr>
            <a:spLocks noGrp="1"/>
          </p:cNvSpPr>
          <p:nvPr>
            <p:ph sz="half" idx="10"/>
          </p:nvPr>
        </p:nvSpPr>
        <p:spPr>
          <a:xfrm>
            <a:off x="4970833"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5384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1670" y="650360"/>
            <a:ext cx="7755402" cy="61051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21671"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921671"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2">
            <a:extLst>
              <a:ext uri="{FF2B5EF4-FFF2-40B4-BE49-F238E27FC236}">
                <a16:creationId xmlns:a16="http://schemas.microsoft.com/office/drawing/2014/main" id="{11D22C12-3EEB-6949-BDC5-F2AEC08A7168}"/>
              </a:ext>
            </a:extLst>
          </p:cNvPr>
          <p:cNvSpPr>
            <a:spLocks noGrp="1"/>
          </p:cNvSpPr>
          <p:nvPr>
            <p:ph type="body" idx="10"/>
          </p:nvPr>
        </p:nvSpPr>
        <p:spPr>
          <a:xfrm>
            <a:off x="4978105"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Content Placeholder 3">
            <a:extLst>
              <a:ext uri="{FF2B5EF4-FFF2-40B4-BE49-F238E27FC236}">
                <a16:creationId xmlns:a16="http://schemas.microsoft.com/office/drawing/2014/main" id="{4D082441-F5A2-7049-85CD-D38ED7A55E5B}"/>
              </a:ext>
            </a:extLst>
          </p:cNvPr>
          <p:cNvSpPr>
            <a:spLocks noGrp="1"/>
          </p:cNvSpPr>
          <p:nvPr>
            <p:ph sz="half" idx="11"/>
          </p:nvPr>
        </p:nvSpPr>
        <p:spPr>
          <a:xfrm>
            <a:off x="4978105"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55740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Tree>
    <p:extLst>
      <p:ext uri="{BB962C8B-B14F-4D97-AF65-F5344CB8AC3E}">
        <p14:creationId xmlns:p14="http://schemas.microsoft.com/office/powerpoint/2010/main" val="4035580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og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131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0544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38213" y="740569"/>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a:xfrm>
            <a:off x="4231531" y="740569"/>
            <a:ext cx="4464997"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38213"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Tree>
    <p:extLst>
      <p:ext uri="{BB962C8B-B14F-4D97-AF65-F5344CB8AC3E}">
        <p14:creationId xmlns:p14="http://schemas.microsoft.com/office/powerpoint/2010/main" val="23847161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2215" y="740568"/>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Picture Placeholder 2"/>
          <p:cNvSpPr>
            <a:spLocks noGrp="1" noChangeAspect="1"/>
          </p:cNvSpPr>
          <p:nvPr>
            <p:ph type="pic" idx="1"/>
          </p:nvPr>
        </p:nvSpPr>
        <p:spPr>
          <a:xfrm>
            <a:off x="4159765" y="740569"/>
            <a:ext cx="4536763"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902215"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Tree>
    <p:extLst>
      <p:ext uri="{BB962C8B-B14F-4D97-AF65-F5344CB8AC3E}">
        <p14:creationId xmlns:p14="http://schemas.microsoft.com/office/powerpoint/2010/main" val="10522877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93268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543675" y="705971"/>
            <a:ext cx="1971675" cy="392675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705971"/>
            <a:ext cx="5800725" cy="39267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40655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5990" y="1282304"/>
            <a:ext cx="7886700" cy="2139553"/>
          </a:xfrm>
        </p:spPr>
        <p:txBody>
          <a:bodyPr anchor="b"/>
          <a:lstStyle>
            <a:lvl1pPr>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05990" y="3385841"/>
            <a:ext cx="7886700" cy="1237654"/>
          </a:xfrm>
        </p:spPr>
        <p:txBody>
          <a:bodyPr/>
          <a:lstStyle>
            <a:lvl1pPr marL="0" indent="0">
              <a:buNone/>
              <a:defRPr sz="1800">
                <a:solidFill>
                  <a:srgbClr val="5F5F5F"/>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3994" y="728187"/>
            <a:ext cx="7763078" cy="52668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sz="half" idx="1"/>
          </p:nvPr>
        </p:nvSpPr>
        <p:spPr>
          <a:xfrm>
            <a:off x="904672"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a:extLst>
              <a:ext uri="{FF2B5EF4-FFF2-40B4-BE49-F238E27FC236}">
                <a16:creationId xmlns:a16="http://schemas.microsoft.com/office/drawing/2014/main" id="{451EA268-D24C-1340-AFBE-67C2A481D91C}"/>
              </a:ext>
            </a:extLst>
          </p:cNvPr>
          <p:cNvSpPr>
            <a:spLocks noGrp="1"/>
          </p:cNvSpPr>
          <p:nvPr>
            <p:ph sz="half" idx="10"/>
          </p:nvPr>
        </p:nvSpPr>
        <p:spPr>
          <a:xfrm>
            <a:off x="4970833"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1670" y="650360"/>
            <a:ext cx="7755402" cy="61051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21671"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921671"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2">
            <a:extLst>
              <a:ext uri="{FF2B5EF4-FFF2-40B4-BE49-F238E27FC236}">
                <a16:creationId xmlns:a16="http://schemas.microsoft.com/office/drawing/2014/main" id="{11D22C12-3EEB-6949-BDC5-F2AEC08A7168}"/>
              </a:ext>
            </a:extLst>
          </p:cNvPr>
          <p:cNvSpPr>
            <a:spLocks noGrp="1"/>
          </p:cNvSpPr>
          <p:nvPr>
            <p:ph type="body" idx="10"/>
          </p:nvPr>
        </p:nvSpPr>
        <p:spPr>
          <a:xfrm>
            <a:off x="4978105"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Content Placeholder 3">
            <a:extLst>
              <a:ext uri="{FF2B5EF4-FFF2-40B4-BE49-F238E27FC236}">
                <a16:creationId xmlns:a16="http://schemas.microsoft.com/office/drawing/2014/main" id="{4D082441-F5A2-7049-85CD-D38ED7A55E5B}"/>
              </a:ext>
            </a:extLst>
          </p:cNvPr>
          <p:cNvSpPr>
            <a:spLocks noGrp="1"/>
          </p:cNvSpPr>
          <p:nvPr>
            <p:ph sz="half" idx="11"/>
          </p:nvPr>
        </p:nvSpPr>
        <p:spPr>
          <a:xfrm>
            <a:off x="4978105"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og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326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38213" y="740569"/>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a:xfrm>
            <a:off x="4231531" y="740569"/>
            <a:ext cx="4464997"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38213"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3450" y="728187"/>
            <a:ext cx="7763078" cy="526682"/>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933450" y="1369219"/>
            <a:ext cx="7763078"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06457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84" r:id="rId7"/>
    <p:sldLayoutId id="2147483667"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200" b="1" i="0" kern="1200">
          <a:solidFill>
            <a:srgbClr val="007B93"/>
          </a:solidFill>
          <a:latin typeface="Avenir LT Std 85 Heavy" panose="020B0503020203020204" pitchFamily="34" charset="77"/>
          <a:ea typeface="Avenir LT Std 85 Heavy" panose="020B0503020203020204" pitchFamily="34" charset="77"/>
          <a:cs typeface="Avenir LT Std 85 Heavy" panose="020B0503020203020204" pitchFamily="34" charset="77"/>
        </a:defRPr>
      </a:lvl1pPr>
    </p:titleStyle>
    <p:bodyStyle>
      <a:lvl1pPr marL="171450" indent="-171450" algn="l" defTabSz="685800" rtl="0" eaLnBrk="1" latinLnBrk="0" hangingPunct="1">
        <a:lnSpc>
          <a:spcPct val="90000"/>
        </a:lnSpc>
        <a:spcBef>
          <a:spcPts val="750"/>
        </a:spcBef>
        <a:buClr>
          <a:srgbClr val="E76127"/>
        </a:buClr>
        <a:buFont typeface="Arial" panose="020B0604020202020204" pitchFamily="34" charset="0"/>
        <a:buChar char="•"/>
        <a:defRPr sz="2400" b="0" i="0" kern="1200">
          <a:solidFill>
            <a:srgbClr val="5F5F5F"/>
          </a:solidFill>
          <a:latin typeface="Avenir LT Std 35 Light" charset="0"/>
          <a:ea typeface="Avenir LT Std 35 Light" charset="0"/>
          <a:cs typeface="Avenir LT Std 35 Light" charset="0"/>
        </a:defRPr>
      </a:lvl1pPr>
      <a:lvl2pPr marL="514350" indent="-171450" algn="l" defTabSz="685800" rtl="0" eaLnBrk="1" latinLnBrk="0" hangingPunct="1">
        <a:lnSpc>
          <a:spcPct val="90000"/>
        </a:lnSpc>
        <a:spcBef>
          <a:spcPts val="375"/>
        </a:spcBef>
        <a:buClr>
          <a:srgbClr val="E76127"/>
        </a:buClr>
        <a:buFont typeface="Arial" panose="020B0604020202020204" pitchFamily="34" charset="0"/>
        <a:buChar char="•"/>
        <a:defRPr sz="2000" b="0" i="0" kern="1200">
          <a:solidFill>
            <a:srgbClr val="5F5F5F"/>
          </a:solidFill>
          <a:latin typeface="Avenir LT Std 35 Light" charset="0"/>
          <a:ea typeface="Avenir LT Std 35 Light" charset="0"/>
          <a:cs typeface="Avenir LT Std 35 Light" charset="0"/>
        </a:defRPr>
      </a:lvl2pPr>
      <a:lvl3pPr marL="857250" indent="-171450" algn="l" defTabSz="685800" rtl="0" eaLnBrk="1" latinLnBrk="0" hangingPunct="1">
        <a:lnSpc>
          <a:spcPct val="90000"/>
        </a:lnSpc>
        <a:spcBef>
          <a:spcPts val="375"/>
        </a:spcBef>
        <a:buClr>
          <a:srgbClr val="E76127"/>
        </a:buClr>
        <a:buFont typeface="Arial" panose="020B0604020202020204" pitchFamily="34" charset="0"/>
        <a:buChar char="•"/>
        <a:defRPr sz="1800" b="0" i="0" kern="1200">
          <a:solidFill>
            <a:srgbClr val="5F5F5F"/>
          </a:solidFill>
          <a:latin typeface="Avenir LT Std 35 Light" charset="0"/>
          <a:ea typeface="Avenir LT Std 35 Light" charset="0"/>
          <a:cs typeface="Avenir LT Std 35 Light" charset="0"/>
        </a:defRPr>
      </a:lvl3pPr>
      <a:lvl4pPr marL="1200150" indent="-171450" algn="l" defTabSz="685800" rtl="0" eaLnBrk="1" latinLnBrk="0" hangingPunct="1">
        <a:lnSpc>
          <a:spcPct val="90000"/>
        </a:lnSpc>
        <a:spcBef>
          <a:spcPts val="375"/>
        </a:spcBef>
        <a:buClr>
          <a:srgbClr val="E76127"/>
        </a:buClr>
        <a:buFont typeface="Arial" panose="020B0604020202020204" pitchFamily="34" charset="0"/>
        <a:buChar char="•"/>
        <a:defRPr sz="1600" b="0" i="0" kern="1200">
          <a:solidFill>
            <a:srgbClr val="5F5F5F"/>
          </a:solidFill>
          <a:latin typeface="Avenir LT Std 35 Light" charset="0"/>
          <a:ea typeface="Avenir LT Std 35 Light" charset="0"/>
          <a:cs typeface="Avenir LT Std 35 Light" charset="0"/>
        </a:defRPr>
      </a:lvl4pPr>
      <a:lvl5pPr marL="1543050" indent="-171450" algn="l" defTabSz="685800" rtl="0" eaLnBrk="1" latinLnBrk="0" hangingPunct="1">
        <a:lnSpc>
          <a:spcPct val="90000"/>
        </a:lnSpc>
        <a:spcBef>
          <a:spcPts val="375"/>
        </a:spcBef>
        <a:buClr>
          <a:srgbClr val="E76127"/>
        </a:buClr>
        <a:buFont typeface="Arial" panose="020B0604020202020204" pitchFamily="34" charset="0"/>
        <a:buChar char="•"/>
        <a:defRPr sz="1400" b="0" i="0" kern="1200">
          <a:solidFill>
            <a:srgbClr val="5F5F5F"/>
          </a:solidFill>
          <a:latin typeface="Avenir LT Std 35 Light" charset="0"/>
          <a:ea typeface="Avenir LT Std 35 Light" charset="0"/>
          <a:cs typeface="Avenir LT Std 35 Light"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3450" y="728187"/>
            <a:ext cx="7763078" cy="526682"/>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p:cNvSpPr>
            <a:spLocks noGrp="1"/>
          </p:cNvSpPr>
          <p:nvPr>
            <p:ph type="body" idx="1"/>
          </p:nvPr>
        </p:nvSpPr>
        <p:spPr>
          <a:xfrm>
            <a:off x="933450" y="1369219"/>
            <a:ext cx="7763078"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1967606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85" r:id="rId7"/>
    <p:sldLayoutId id="2147483679" r:id="rId8"/>
    <p:sldLayoutId id="2147483680" r:id="rId9"/>
    <p:sldLayoutId id="2147483681" r:id="rId10"/>
    <p:sldLayoutId id="2147483682" r:id="rId11"/>
    <p:sldLayoutId id="2147483683" r:id="rId12"/>
  </p:sldLayoutIdLst>
  <p:txStyles>
    <p:titleStyle>
      <a:lvl1pPr algn="l" defTabSz="685800" rtl="0" eaLnBrk="1" latinLnBrk="0" hangingPunct="1">
        <a:lnSpc>
          <a:spcPct val="90000"/>
        </a:lnSpc>
        <a:spcBef>
          <a:spcPct val="0"/>
        </a:spcBef>
        <a:buNone/>
        <a:defRPr sz="3200" b="1" i="0" kern="1200">
          <a:solidFill>
            <a:schemeClr val="bg1"/>
          </a:solidFill>
          <a:latin typeface="Avenir LT Std 85 Heavy" panose="020B0503020203020204" pitchFamily="34" charset="77"/>
          <a:ea typeface="Avenir LT Std 85 Heavy" panose="020B0503020203020204" pitchFamily="34" charset="77"/>
          <a:cs typeface="Avenir LT Std 85 Heavy" panose="020B0503020203020204" pitchFamily="34" charset="77"/>
        </a:defRPr>
      </a:lvl1pPr>
    </p:titleStyle>
    <p:bodyStyle>
      <a:lvl1pPr marL="171450" indent="-171450" algn="l" defTabSz="685800" rtl="0" eaLnBrk="1" latinLnBrk="0" hangingPunct="1">
        <a:lnSpc>
          <a:spcPct val="90000"/>
        </a:lnSpc>
        <a:spcBef>
          <a:spcPts val="750"/>
        </a:spcBef>
        <a:buClr>
          <a:schemeClr val="bg1"/>
        </a:buClr>
        <a:buFont typeface="Arial" panose="020B0604020202020204" pitchFamily="34" charset="0"/>
        <a:buChar char="•"/>
        <a:defRPr sz="2400" b="0" i="0" kern="1200">
          <a:solidFill>
            <a:schemeClr val="bg1"/>
          </a:solidFill>
          <a:latin typeface="Avenir LT Std 35 Light" charset="0"/>
          <a:ea typeface="Avenir LT Std 35 Light" charset="0"/>
          <a:cs typeface="Avenir LT Std 35 Light" charset="0"/>
        </a:defRPr>
      </a:lvl1pPr>
      <a:lvl2pPr marL="514350" indent="-171450" algn="l" defTabSz="685800" rtl="0" eaLnBrk="1" latinLnBrk="0" hangingPunct="1">
        <a:lnSpc>
          <a:spcPct val="90000"/>
        </a:lnSpc>
        <a:spcBef>
          <a:spcPts val="375"/>
        </a:spcBef>
        <a:buClr>
          <a:schemeClr val="bg1"/>
        </a:buClr>
        <a:buFont typeface="Arial" panose="020B0604020202020204" pitchFamily="34" charset="0"/>
        <a:buChar char="•"/>
        <a:defRPr sz="2000" b="0" i="0" kern="1200">
          <a:solidFill>
            <a:schemeClr val="bg1"/>
          </a:solidFill>
          <a:latin typeface="Avenir LT Std 35 Light" charset="0"/>
          <a:ea typeface="Avenir LT Std 35 Light" charset="0"/>
          <a:cs typeface="Avenir LT Std 35 Light" charset="0"/>
        </a:defRPr>
      </a:lvl2pPr>
      <a:lvl3pPr marL="857250" indent="-171450" algn="l" defTabSz="685800" rtl="0" eaLnBrk="1" latinLnBrk="0" hangingPunct="1">
        <a:lnSpc>
          <a:spcPct val="90000"/>
        </a:lnSpc>
        <a:spcBef>
          <a:spcPts val="375"/>
        </a:spcBef>
        <a:buClr>
          <a:schemeClr val="bg1"/>
        </a:buClr>
        <a:buFont typeface="Arial" panose="020B0604020202020204" pitchFamily="34" charset="0"/>
        <a:buChar char="•"/>
        <a:defRPr sz="1800" b="0" i="0" kern="1200">
          <a:solidFill>
            <a:schemeClr val="bg1"/>
          </a:solidFill>
          <a:latin typeface="Avenir LT Std 35 Light" charset="0"/>
          <a:ea typeface="Avenir LT Std 35 Light" charset="0"/>
          <a:cs typeface="Avenir LT Std 35 Light" charset="0"/>
        </a:defRPr>
      </a:lvl3pPr>
      <a:lvl4pPr marL="1200150" indent="-171450" algn="l" defTabSz="685800" rtl="0" eaLnBrk="1" latinLnBrk="0" hangingPunct="1">
        <a:lnSpc>
          <a:spcPct val="90000"/>
        </a:lnSpc>
        <a:spcBef>
          <a:spcPts val="375"/>
        </a:spcBef>
        <a:buClr>
          <a:schemeClr val="bg1"/>
        </a:buClr>
        <a:buFont typeface="Arial" panose="020B0604020202020204" pitchFamily="34" charset="0"/>
        <a:buChar char="•"/>
        <a:defRPr sz="1600" b="0" i="0" kern="1200">
          <a:solidFill>
            <a:schemeClr val="bg1"/>
          </a:solidFill>
          <a:latin typeface="Avenir LT Std 35 Light" charset="0"/>
          <a:ea typeface="Avenir LT Std 35 Light" charset="0"/>
          <a:cs typeface="Avenir LT Std 35 Light" charset="0"/>
        </a:defRPr>
      </a:lvl4pPr>
      <a:lvl5pPr marL="1543050" indent="-171450" algn="l" defTabSz="685800" rtl="0" eaLnBrk="1" latinLnBrk="0" hangingPunct="1">
        <a:lnSpc>
          <a:spcPct val="90000"/>
        </a:lnSpc>
        <a:spcBef>
          <a:spcPts val="375"/>
        </a:spcBef>
        <a:buClr>
          <a:schemeClr val="bg1"/>
        </a:buClr>
        <a:buFont typeface="Arial" panose="020B0604020202020204" pitchFamily="34" charset="0"/>
        <a:buChar char="•"/>
        <a:defRPr sz="1400" b="0" i="0" kern="1200">
          <a:solidFill>
            <a:schemeClr val="bg1"/>
          </a:solidFill>
          <a:latin typeface="Avenir LT Std 35 Light" charset="0"/>
          <a:ea typeface="Avenir LT Std 35 Light" charset="0"/>
          <a:cs typeface="Avenir LT Std 35 Light"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s://www.youtube.com/watch?v=F4isSyennFo&amp;feature=emb_logo"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7CDA5-7611-9D45-A287-E3C5B566C429}"/>
              </a:ext>
            </a:extLst>
          </p:cNvPr>
          <p:cNvSpPr>
            <a:spLocks noGrp="1"/>
          </p:cNvSpPr>
          <p:nvPr>
            <p:ph type="ctrTitle"/>
          </p:nvPr>
        </p:nvSpPr>
        <p:spPr/>
        <p:txBody>
          <a:bodyPr/>
          <a:lstStyle/>
          <a:p>
            <a:r>
              <a:rPr lang="en-US" dirty="0"/>
              <a:t>SPIRITUAL JOURNEY</a:t>
            </a:r>
          </a:p>
        </p:txBody>
      </p:sp>
      <p:sp>
        <p:nvSpPr>
          <p:cNvPr id="3" name="Subtitle 2">
            <a:extLst>
              <a:ext uri="{FF2B5EF4-FFF2-40B4-BE49-F238E27FC236}">
                <a16:creationId xmlns:a16="http://schemas.microsoft.com/office/drawing/2014/main" id="{61C2AD4C-AACA-8942-8799-203AD8C6FA5D}"/>
              </a:ext>
            </a:extLst>
          </p:cNvPr>
          <p:cNvSpPr>
            <a:spLocks noGrp="1"/>
          </p:cNvSpPr>
          <p:nvPr>
            <p:ph type="subTitle" idx="1"/>
          </p:nvPr>
        </p:nvSpPr>
        <p:spPr/>
        <p:txBody>
          <a:bodyPr/>
          <a:lstStyle/>
          <a:p>
            <a:r>
              <a:rPr lang="en-US" dirty="0"/>
              <a:t>Pursuing holistic, lifelong discipleship in the next season.</a:t>
            </a:r>
          </a:p>
        </p:txBody>
      </p:sp>
    </p:spTree>
    <p:extLst>
      <p:ext uri="{BB962C8B-B14F-4D97-AF65-F5344CB8AC3E}">
        <p14:creationId xmlns:p14="http://schemas.microsoft.com/office/powerpoint/2010/main" val="962003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FE1C6-24E0-2443-81EF-419B01EF5CB8}"/>
              </a:ext>
            </a:extLst>
          </p:cNvPr>
          <p:cNvSpPr>
            <a:spLocks noGrp="1"/>
          </p:cNvSpPr>
          <p:nvPr>
            <p:ph type="title"/>
          </p:nvPr>
        </p:nvSpPr>
        <p:spPr/>
        <p:txBody>
          <a:bodyPr/>
          <a:lstStyle/>
          <a:p>
            <a:r>
              <a:rPr lang="en-US" dirty="0"/>
              <a:t>WHAT IS A HABIT?</a:t>
            </a:r>
          </a:p>
        </p:txBody>
      </p:sp>
      <p:sp>
        <p:nvSpPr>
          <p:cNvPr id="3" name="Content Placeholder 2">
            <a:extLst>
              <a:ext uri="{FF2B5EF4-FFF2-40B4-BE49-F238E27FC236}">
                <a16:creationId xmlns:a16="http://schemas.microsoft.com/office/drawing/2014/main" id="{30FF0351-CD2E-084E-BF91-1B1671940D89}"/>
              </a:ext>
            </a:extLst>
          </p:cNvPr>
          <p:cNvSpPr>
            <a:spLocks noGrp="1"/>
          </p:cNvSpPr>
          <p:nvPr>
            <p:ph sz="half" idx="1"/>
          </p:nvPr>
        </p:nvSpPr>
        <p:spPr/>
        <p:txBody>
          <a:bodyPr>
            <a:normAutofit fontScale="92500" lnSpcReduction="10000"/>
          </a:bodyPr>
          <a:lstStyle/>
          <a:p>
            <a:r>
              <a:rPr lang="en-US" i="1" dirty="0"/>
              <a:t>A habit is a behavior that occurs automatically, over and over, often unconsciously. </a:t>
            </a:r>
          </a:p>
          <a:p>
            <a:endParaRPr lang="en-US" i="1" dirty="0"/>
          </a:p>
          <a:p>
            <a:pPr marL="0" indent="0">
              <a:buNone/>
            </a:pPr>
            <a:endParaRPr lang="en-US" i="1" dirty="0"/>
          </a:p>
          <a:p>
            <a:r>
              <a:rPr lang="en-US" dirty="0"/>
              <a:t>Duke study: </a:t>
            </a:r>
            <a:r>
              <a:rPr lang="en-US" b="1" dirty="0">
                <a:solidFill>
                  <a:srgbClr val="E76127"/>
                </a:solidFill>
              </a:rPr>
              <a:t>As much as 40% </a:t>
            </a:r>
            <a:r>
              <a:rPr lang="en-US" dirty="0"/>
              <a:t>of actions we take everyday are habits not choices.</a:t>
            </a:r>
          </a:p>
        </p:txBody>
      </p:sp>
      <p:pic>
        <p:nvPicPr>
          <p:cNvPr id="2050" name="Picture 2" descr="Image result for phone scrolling">
            <a:extLst>
              <a:ext uri="{FF2B5EF4-FFF2-40B4-BE49-F238E27FC236}">
                <a16:creationId xmlns:a16="http://schemas.microsoft.com/office/drawing/2014/main" id="{BC3477D1-9D26-814C-9390-0E2C8337B386}"/>
              </a:ext>
            </a:extLst>
          </p:cNvPr>
          <p:cNvPicPr>
            <a:picLocks noGrp="1" noChangeAspect="1" noChangeArrowheads="1"/>
          </p:cNvPicPr>
          <p:nvPr>
            <p:ph sz="half" idx="10"/>
          </p:nvPr>
        </p:nvPicPr>
        <p:blipFill rotWithShape="1">
          <a:blip r:embed="rId2">
            <a:extLst>
              <a:ext uri="{28A0092B-C50C-407E-A947-70E740481C1C}">
                <a14:useLocalDpi xmlns:a14="http://schemas.microsoft.com/office/drawing/2010/main" val="0"/>
              </a:ext>
            </a:extLst>
          </a:blip>
          <a:srcRect l="36119"/>
          <a:stretch/>
        </p:blipFill>
        <p:spPr bwMode="auto">
          <a:xfrm>
            <a:off x="4970833" y="1254869"/>
            <a:ext cx="3706239" cy="3263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57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25ED8-29DE-1348-B34B-B500EA015C2B}"/>
              </a:ext>
            </a:extLst>
          </p:cNvPr>
          <p:cNvSpPr>
            <a:spLocks noGrp="1"/>
          </p:cNvSpPr>
          <p:nvPr>
            <p:ph type="title"/>
          </p:nvPr>
        </p:nvSpPr>
        <p:spPr/>
        <p:txBody>
          <a:bodyPr/>
          <a:lstStyle/>
          <a:p>
            <a:r>
              <a:rPr lang="en-US" dirty="0"/>
              <a:t>EDUCATION &amp; FORMATION</a:t>
            </a:r>
          </a:p>
        </p:txBody>
      </p:sp>
      <p:sp>
        <p:nvSpPr>
          <p:cNvPr id="3" name="Content Placeholder 2">
            <a:extLst>
              <a:ext uri="{FF2B5EF4-FFF2-40B4-BE49-F238E27FC236}">
                <a16:creationId xmlns:a16="http://schemas.microsoft.com/office/drawing/2014/main" id="{C5B8F3A2-4947-0743-895A-CA7DA07331DF}"/>
              </a:ext>
            </a:extLst>
          </p:cNvPr>
          <p:cNvSpPr>
            <a:spLocks noGrp="1"/>
          </p:cNvSpPr>
          <p:nvPr>
            <p:ph sz="half" idx="1"/>
          </p:nvPr>
        </p:nvSpPr>
        <p:spPr/>
        <p:txBody>
          <a:bodyPr/>
          <a:lstStyle/>
          <a:p>
            <a:r>
              <a:rPr lang="en-US" b="1" dirty="0"/>
              <a:t>Education:</a:t>
            </a:r>
            <a:r>
              <a:rPr lang="en-US" dirty="0"/>
              <a:t> What you learn and know – things you are taught.</a:t>
            </a:r>
            <a:r>
              <a:rPr lang="en-US" b="1" dirty="0"/>
              <a:t> </a:t>
            </a:r>
          </a:p>
        </p:txBody>
      </p:sp>
      <p:sp>
        <p:nvSpPr>
          <p:cNvPr id="4" name="Content Placeholder 3">
            <a:extLst>
              <a:ext uri="{FF2B5EF4-FFF2-40B4-BE49-F238E27FC236}">
                <a16:creationId xmlns:a16="http://schemas.microsoft.com/office/drawing/2014/main" id="{0A5FA0AB-F96E-2047-A986-BE0667ED9BBA}"/>
              </a:ext>
            </a:extLst>
          </p:cNvPr>
          <p:cNvSpPr>
            <a:spLocks noGrp="1"/>
          </p:cNvSpPr>
          <p:nvPr>
            <p:ph sz="half" idx="10"/>
          </p:nvPr>
        </p:nvSpPr>
        <p:spPr/>
        <p:txBody>
          <a:bodyPr/>
          <a:lstStyle/>
          <a:p>
            <a:r>
              <a:rPr lang="en-US" b="1" dirty="0"/>
              <a:t>Formation:</a:t>
            </a:r>
            <a:r>
              <a:rPr lang="en-US" dirty="0"/>
              <a:t> What you practice and do – things that are caught.</a:t>
            </a:r>
            <a:endParaRPr lang="en-US" b="1" dirty="0"/>
          </a:p>
        </p:txBody>
      </p:sp>
    </p:spTree>
    <p:extLst>
      <p:ext uri="{BB962C8B-B14F-4D97-AF65-F5344CB8AC3E}">
        <p14:creationId xmlns:p14="http://schemas.microsoft.com/office/powerpoint/2010/main" val="1007520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AA285B6-5EFB-484D-A5C6-1CA7A4752DE9}"/>
              </a:ext>
            </a:extLst>
          </p:cNvPr>
          <p:cNvSpPr>
            <a:spLocks noGrp="1"/>
          </p:cNvSpPr>
          <p:nvPr>
            <p:ph type="title"/>
          </p:nvPr>
        </p:nvSpPr>
        <p:spPr/>
        <p:txBody>
          <a:bodyPr/>
          <a:lstStyle/>
          <a:p>
            <a:r>
              <a:rPr lang="en-US" sz="2800" dirty="0"/>
              <a:t>SMALL HABITS AS POWERFUL LITURGIES</a:t>
            </a:r>
          </a:p>
        </p:txBody>
      </p:sp>
      <p:graphicFrame>
        <p:nvGraphicFramePr>
          <p:cNvPr id="7" name="Content Placeholder 6">
            <a:extLst>
              <a:ext uri="{FF2B5EF4-FFF2-40B4-BE49-F238E27FC236}">
                <a16:creationId xmlns:a16="http://schemas.microsoft.com/office/drawing/2014/main" id="{B373C851-7222-9C4F-B1DF-A8EDB8D9BE95}"/>
              </a:ext>
            </a:extLst>
          </p:cNvPr>
          <p:cNvGraphicFramePr>
            <a:graphicFrameLocks noGrp="1"/>
          </p:cNvGraphicFramePr>
          <p:nvPr>
            <p:ph idx="1"/>
          </p:nvPr>
        </p:nvGraphicFramePr>
        <p:xfrm>
          <a:off x="933450" y="1190701"/>
          <a:ext cx="7762876" cy="3593376"/>
        </p:xfrm>
        <a:graphic>
          <a:graphicData uri="http://schemas.openxmlformats.org/drawingml/2006/table">
            <a:tbl>
              <a:tblPr firstRow="1" bandRow="1">
                <a:tableStyleId>{72833802-FEF1-4C79-8D5D-14CF1EAF98D9}</a:tableStyleId>
              </a:tblPr>
              <a:tblGrid>
                <a:gridCol w="3881438">
                  <a:extLst>
                    <a:ext uri="{9D8B030D-6E8A-4147-A177-3AD203B41FA5}">
                      <a16:colId xmlns:a16="http://schemas.microsoft.com/office/drawing/2014/main" val="2449895514"/>
                    </a:ext>
                  </a:extLst>
                </a:gridCol>
                <a:gridCol w="3881438">
                  <a:extLst>
                    <a:ext uri="{9D8B030D-6E8A-4147-A177-3AD203B41FA5}">
                      <a16:colId xmlns:a16="http://schemas.microsoft.com/office/drawing/2014/main" val="3112940575"/>
                    </a:ext>
                  </a:extLst>
                </a:gridCol>
              </a:tblGrid>
              <a:tr h="251039">
                <a:tc>
                  <a:txBody>
                    <a:bodyPr/>
                    <a:lstStyle/>
                    <a:p>
                      <a:pPr algn="ctr"/>
                      <a:r>
                        <a:rPr lang="en-US" sz="1600" dirty="0">
                          <a:latin typeface="Avenir Book" panose="02000503020000020003" pitchFamily="2" charset="0"/>
                        </a:rPr>
                        <a:t>Habit </a:t>
                      </a:r>
                    </a:p>
                  </a:txBody>
                  <a:tcPr>
                    <a:solidFill>
                      <a:srgbClr val="E76127"/>
                    </a:solidFill>
                  </a:tcPr>
                </a:tc>
                <a:tc>
                  <a:txBody>
                    <a:bodyPr/>
                    <a:lstStyle/>
                    <a:p>
                      <a:pPr algn="ctr"/>
                      <a:r>
                        <a:rPr lang="en-US" sz="1600" dirty="0">
                          <a:latin typeface="Avenir Book" panose="02000503020000020003" pitchFamily="2" charset="0"/>
                        </a:rPr>
                        <a:t> Liturgy of wrong belief</a:t>
                      </a:r>
                    </a:p>
                  </a:txBody>
                  <a:tcPr>
                    <a:solidFill>
                      <a:srgbClr val="E76127"/>
                    </a:solidFill>
                  </a:tcPr>
                </a:tc>
                <a:extLst>
                  <a:ext uri="{0D108BD9-81ED-4DB2-BD59-A6C34878D82A}">
                    <a16:rowId xmlns:a16="http://schemas.microsoft.com/office/drawing/2014/main" val="1582290263"/>
                  </a:ext>
                </a:extLst>
              </a:tr>
              <a:tr h="705476">
                <a:tc>
                  <a:txBody>
                    <a:bodyPr/>
                    <a:lstStyle/>
                    <a:p>
                      <a:r>
                        <a:rPr lang="en-US" dirty="0">
                          <a:solidFill>
                            <a:srgbClr val="5F5F5F"/>
                          </a:solidFill>
                          <a:latin typeface="Avenir Book" panose="02000503020000020003" pitchFamily="2" charset="0"/>
                        </a:rPr>
                        <a:t>Look at work/school emails on my phone before getting out of bed</a:t>
                      </a:r>
                    </a:p>
                  </a:txBody>
                  <a:tcPr>
                    <a:lnR w="3175" cap="flat" cmpd="sng" algn="ctr">
                      <a:solidFill>
                        <a:srgbClr val="E76127"/>
                      </a:solidFill>
                      <a:prstDash val="solid"/>
                      <a:round/>
                      <a:headEnd type="none" w="med" len="med"/>
                      <a:tailEnd type="none" w="med" len="med"/>
                    </a:lnR>
                  </a:tcPr>
                </a:tc>
                <a:tc>
                  <a:txBody>
                    <a:bodyPr/>
                    <a:lstStyle/>
                    <a:p>
                      <a:r>
                        <a:rPr lang="en-US" dirty="0">
                          <a:solidFill>
                            <a:srgbClr val="5F5F5F"/>
                          </a:solidFill>
                          <a:latin typeface="Avenir Book" panose="02000503020000020003" pitchFamily="2" charset="0"/>
                        </a:rPr>
                        <a:t>I can miss a quiet time, but I can’t miss a quick response. Unless I’m well regarded by my peers, I’m not worth anything.</a:t>
                      </a:r>
                    </a:p>
                  </a:txBody>
                  <a:tcPr>
                    <a:lnL w="3175" cap="flat" cmpd="sng" algn="ctr">
                      <a:solidFill>
                        <a:srgbClr val="E76127"/>
                      </a:solidFill>
                      <a:prstDash val="solid"/>
                      <a:round/>
                      <a:headEnd type="none" w="med" len="med"/>
                      <a:tailEnd type="none" w="med" len="med"/>
                    </a:lnL>
                    <a:lnB w="3175" cap="flat" cmpd="sng" algn="ctr">
                      <a:solidFill>
                        <a:srgbClr val="E76127"/>
                      </a:solidFill>
                      <a:prstDash val="solid"/>
                      <a:round/>
                      <a:headEnd type="none" w="med" len="med"/>
                      <a:tailEnd type="none" w="med" len="med"/>
                    </a:lnB>
                  </a:tcPr>
                </a:tc>
                <a:extLst>
                  <a:ext uri="{0D108BD9-81ED-4DB2-BD59-A6C34878D82A}">
                    <a16:rowId xmlns:a16="http://schemas.microsoft.com/office/drawing/2014/main" val="2768981913"/>
                  </a:ext>
                </a:extLst>
              </a:tr>
              <a:tr h="514896">
                <a:tc>
                  <a:txBody>
                    <a:bodyPr/>
                    <a:lstStyle/>
                    <a:p>
                      <a:r>
                        <a:rPr lang="en-US" dirty="0">
                          <a:solidFill>
                            <a:srgbClr val="5F5F5F"/>
                          </a:solidFill>
                          <a:latin typeface="Avenir Book" panose="02000503020000020003" pitchFamily="2" charset="0"/>
                        </a:rPr>
                        <a:t>Wake up exhausted again, because I never get to bed on time.</a:t>
                      </a:r>
                    </a:p>
                  </a:txBody>
                  <a:tcPr>
                    <a:lnR w="3175" cap="flat" cmpd="sng" algn="ctr">
                      <a:solidFill>
                        <a:srgbClr val="E76127"/>
                      </a:solidFill>
                      <a:prstDash val="solid"/>
                      <a:round/>
                      <a:headEnd type="none" w="med" len="med"/>
                      <a:tailEnd type="none" w="med" len="med"/>
                    </a:lnR>
                  </a:tcPr>
                </a:tc>
                <a:tc>
                  <a:txBody>
                    <a:bodyPr/>
                    <a:lstStyle/>
                    <a:p>
                      <a:r>
                        <a:rPr lang="en-US" dirty="0">
                          <a:solidFill>
                            <a:srgbClr val="5F5F5F"/>
                          </a:solidFill>
                          <a:latin typeface="Avenir Book" panose="02000503020000020003" pitchFamily="2" charset="0"/>
                        </a:rPr>
                        <a:t>I am not a creature; I am infinite. My body will be fine. I am god.</a:t>
                      </a:r>
                    </a:p>
                  </a:txBody>
                  <a:tcPr>
                    <a:lnL w="3175" cap="flat" cmpd="sng" algn="ctr">
                      <a:solidFill>
                        <a:srgbClr val="E76127"/>
                      </a:solidFill>
                      <a:prstDash val="solid"/>
                      <a:round/>
                      <a:headEnd type="none" w="med" len="med"/>
                      <a:tailEnd type="none" w="med" len="med"/>
                    </a:lnL>
                    <a:lnT w="3175" cap="flat" cmpd="sng" algn="ctr">
                      <a:solidFill>
                        <a:srgbClr val="E76127"/>
                      </a:solidFill>
                      <a:prstDash val="solid"/>
                      <a:round/>
                      <a:headEnd type="none" w="med" len="med"/>
                      <a:tailEnd type="none" w="med" len="med"/>
                    </a:lnT>
                  </a:tcPr>
                </a:tc>
                <a:extLst>
                  <a:ext uri="{0D108BD9-81ED-4DB2-BD59-A6C34878D82A}">
                    <a16:rowId xmlns:a16="http://schemas.microsoft.com/office/drawing/2014/main" val="1820992098"/>
                  </a:ext>
                </a:extLst>
              </a:tr>
              <a:tr h="768096">
                <a:tc>
                  <a:txBody>
                    <a:bodyPr/>
                    <a:lstStyle/>
                    <a:p>
                      <a:r>
                        <a:rPr lang="en-US" dirty="0">
                          <a:solidFill>
                            <a:srgbClr val="5F5F5F"/>
                          </a:solidFill>
                          <a:latin typeface="Avenir Book" panose="02000503020000020003" pitchFamily="2" charset="0"/>
                        </a:rPr>
                        <a:t>Keep all notifications turned on, and keep my phone on and in sight while I work. </a:t>
                      </a:r>
                    </a:p>
                  </a:txBody>
                  <a:tcPr>
                    <a:lnR w="3175" cap="flat" cmpd="sng" algn="ctr">
                      <a:solidFill>
                        <a:srgbClr val="E76127"/>
                      </a:solidFill>
                      <a:prstDash val="solid"/>
                      <a:round/>
                      <a:headEnd type="none" w="med" len="med"/>
                      <a:tailEnd type="none" w="med" len="med"/>
                    </a:lnR>
                  </a:tcPr>
                </a:tc>
                <a:tc>
                  <a:txBody>
                    <a:bodyPr/>
                    <a:lstStyle/>
                    <a:p>
                      <a:r>
                        <a:rPr lang="en-US" dirty="0">
                          <a:solidFill>
                            <a:srgbClr val="5F5F5F"/>
                          </a:solidFill>
                          <a:latin typeface="Avenir Book" panose="02000503020000020003" pitchFamily="2" charset="0"/>
                        </a:rPr>
                        <a:t>I need to know what’s going on out there. The most recent thing is the most important thing. The best way to love my neighbors is to stay updated on dramatic headlines and new memes, not to do focused work.</a:t>
                      </a:r>
                    </a:p>
                  </a:txBody>
                  <a:tcPr>
                    <a:lnL w="3175" cap="flat" cmpd="sng" algn="ctr">
                      <a:solidFill>
                        <a:srgbClr val="E76127"/>
                      </a:solidFill>
                      <a:prstDash val="solid"/>
                      <a:round/>
                      <a:headEnd type="none" w="med" len="med"/>
                      <a:tailEnd type="none" w="med" len="med"/>
                    </a:lnL>
                  </a:tcPr>
                </a:tc>
                <a:extLst>
                  <a:ext uri="{0D108BD9-81ED-4DB2-BD59-A6C34878D82A}">
                    <a16:rowId xmlns:a16="http://schemas.microsoft.com/office/drawing/2014/main" val="509396996"/>
                  </a:ext>
                </a:extLst>
              </a:tr>
              <a:tr h="768096">
                <a:tc>
                  <a:txBody>
                    <a:bodyPr/>
                    <a:lstStyle/>
                    <a:p>
                      <a:r>
                        <a:rPr lang="en-US" dirty="0">
                          <a:solidFill>
                            <a:srgbClr val="5F5F5F"/>
                          </a:solidFill>
                          <a:latin typeface="Avenir Book" panose="02000503020000020003" pitchFamily="2" charset="0"/>
                        </a:rPr>
                        <a:t>Even when the best word to describe life is ”scattered” or ”busy,” resist rules that would restrict technology use and work schedules.</a:t>
                      </a:r>
                    </a:p>
                  </a:txBody>
                  <a:tcPr>
                    <a:lnR w="3175" cap="flat" cmpd="sng" algn="ctr">
                      <a:solidFill>
                        <a:srgbClr val="E76127"/>
                      </a:solidFill>
                      <a:prstDash val="solid"/>
                      <a:round/>
                      <a:headEnd type="none" w="med" len="med"/>
                      <a:tailEnd type="none" w="med" len="med"/>
                    </a:lnR>
                  </a:tcPr>
                </a:tc>
                <a:tc>
                  <a:txBody>
                    <a:bodyPr/>
                    <a:lstStyle/>
                    <a:p>
                      <a:r>
                        <a:rPr lang="en-US" dirty="0">
                          <a:solidFill>
                            <a:srgbClr val="5F5F5F"/>
                          </a:solidFill>
                          <a:latin typeface="Avenir Book" panose="02000503020000020003" pitchFamily="2" charset="0"/>
                        </a:rPr>
                        <a:t>To limit myself is to restrict freedom. I’m not fully human without freedom of choice in every moment. The good life comes from choosing what you want.</a:t>
                      </a:r>
                    </a:p>
                  </a:txBody>
                  <a:tcPr>
                    <a:lnL w="3175" cap="flat" cmpd="sng" algn="ctr">
                      <a:solidFill>
                        <a:srgbClr val="E76127"/>
                      </a:solidFill>
                      <a:prstDash val="solid"/>
                      <a:round/>
                      <a:headEnd type="none" w="med" len="med"/>
                      <a:tailEnd type="none" w="med" len="med"/>
                    </a:lnL>
                  </a:tcPr>
                </a:tc>
                <a:extLst>
                  <a:ext uri="{0D108BD9-81ED-4DB2-BD59-A6C34878D82A}">
                    <a16:rowId xmlns:a16="http://schemas.microsoft.com/office/drawing/2014/main" val="325060086"/>
                  </a:ext>
                </a:extLst>
              </a:tr>
            </a:tbl>
          </a:graphicData>
        </a:graphic>
      </p:graphicFrame>
    </p:spTree>
    <p:extLst>
      <p:ext uri="{BB962C8B-B14F-4D97-AF65-F5344CB8AC3E}">
        <p14:creationId xmlns:p14="http://schemas.microsoft.com/office/powerpoint/2010/main" val="1611062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7D2BB-0AEF-8047-A0AF-086ED8ED6DAF}"/>
              </a:ext>
            </a:extLst>
          </p:cNvPr>
          <p:cNvSpPr>
            <a:spLocks noGrp="1"/>
          </p:cNvSpPr>
          <p:nvPr>
            <p:ph type="title"/>
          </p:nvPr>
        </p:nvSpPr>
        <p:spPr/>
        <p:txBody>
          <a:bodyPr/>
          <a:lstStyle/>
          <a:p>
            <a:r>
              <a:rPr lang="en-US" dirty="0"/>
              <a:t>WHAT IS A RULE OF LIFE?</a:t>
            </a:r>
          </a:p>
        </p:txBody>
      </p:sp>
      <p:sp>
        <p:nvSpPr>
          <p:cNvPr id="3" name="Content Placeholder 2">
            <a:extLst>
              <a:ext uri="{FF2B5EF4-FFF2-40B4-BE49-F238E27FC236}">
                <a16:creationId xmlns:a16="http://schemas.microsoft.com/office/drawing/2014/main" id="{06C7C3CA-6349-A441-8433-498AB7EF959B}"/>
              </a:ext>
            </a:extLst>
          </p:cNvPr>
          <p:cNvSpPr>
            <a:spLocks noGrp="1"/>
          </p:cNvSpPr>
          <p:nvPr>
            <p:ph idx="1"/>
          </p:nvPr>
        </p:nvSpPr>
        <p:spPr/>
        <p:txBody>
          <a:bodyPr/>
          <a:lstStyle/>
          <a:p>
            <a:r>
              <a:rPr lang="en-US" b="1" dirty="0"/>
              <a:t>Rule of Life: </a:t>
            </a:r>
            <a:r>
              <a:rPr lang="en-US" dirty="0"/>
              <a:t>A way of being intentional about the personal rhythms and guidelines that shape our days.</a:t>
            </a:r>
          </a:p>
        </p:txBody>
      </p:sp>
    </p:spTree>
    <p:extLst>
      <p:ext uri="{BB962C8B-B14F-4D97-AF65-F5344CB8AC3E}">
        <p14:creationId xmlns:p14="http://schemas.microsoft.com/office/powerpoint/2010/main" val="1399955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11D90-CF69-CF46-9359-4B96758E74F7}"/>
              </a:ext>
            </a:extLst>
          </p:cNvPr>
          <p:cNvSpPr>
            <a:spLocks noGrp="1"/>
          </p:cNvSpPr>
          <p:nvPr>
            <p:ph type="title"/>
          </p:nvPr>
        </p:nvSpPr>
        <p:spPr/>
        <p:txBody>
          <a:bodyPr/>
          <a:lstStyle/>
          <a:p>
            <a:r>
              <a:rPr lang="en-US" dirty="0"/>
              <a:t>THE COMMON RULE</a:t>
            </a:r>
          </a:p>
        </p:txBody>
      </p:sp>
      <p:pic>
        <p:nvPicPr>
          <p:cNvPr id="3074" name="Picture 2" descr="Related image">
            <a:extLst>
              <a:ext uri="{FF2B5EF4-FFF2-40B4-BE49-F238E27FC236}">
                <a16:creationId xmlns:a16="http://schemas.microsoft.com/office/drawing/2014/main" id="{F540E064-3F0F-644E-8F68-B629AF5FB607}"/>
              </a:ext>
            </a:extLst>
          </p:cNvPr>
          <p:cNvPicPr>
            <a:picLocks noGrp="1" noChangeAspect="1" noChangeArrowheads="1"/>
          </p:cNvPicPr>
          <p:nvPr>
            <p:ph idx="1"/>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9796" t="69875" r="11803" b="3831"/>
          <a:stretch/>
        </p:blipFill>
        <p:spPr bwMode="auto">
          <a:xfrm>
            <a:off x="933450" y="1380564"/>
            <a:ext cx="7457515" cy="33348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93990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CFB6B-9AA6-524F-ADBA-3069CFB781B6}"/>
              </a:ext>
            </a:extLst>
          </p:cNvPr>
          <p:cNvSpPr>
            <a:spLocks noGrp="1"/>
          </p:cNvSpPr>
          <p:nvPr>
            <p:ph type="title"/>
          </p:nvPr>
        </p:nvSpPr>
        <p:spPr/>
        <p:txBody>
          <a:bodyPr/>
          <a:lstStyle/>
          <a:p>
            <a:r>
              <a:rPr lang="en-US" dirty="0"/>
              <a:t>HABITS AT A GLANCE</a:t>
            </a:r>
          </a:p>
        </p:txBody>
      </p:sp>
      <p:pic>
        <p:nvPicPr>
          <p:cNvPr id="4" name="Picture 2" descr="Related image">
            <a:extLst>
              <a:ext uri="{FF2B5EF4-FFF2-40B4-BE49-F238E27FC236}">
                <a16:creationId xmlns:a16="http://schemas.microsoft.com/office/drawing/2014/main" id="{664C9274-6020-D547-A062-826FDDD66864}"/>
              </a:ext>
            </a:extLst>
          </p:cNvPr>
          <p:cNvPicPr>
            <a:picLocks noGrp="1" noChangeAspect="1" noChangeArrowheads="1"/>
          </p:cNvPicPr>
          <p:nvPr>
            <p:ph idx="1"/>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8968" b="31344"/>
          <a:stretch/>
        </p:blipFill>
        <p:spPr bwMode="auto">
          <a:xfrm>
            <a:off x="2357717" y="1254869"/>
            <a:ext cx="4428565" cy="3524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31765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9FF65-0C65-184F-86B2-98C3D261C4C6}"/>
              </a:ext>
            </a:extLst>
          </p:cNvPr>
          <p:cNvSpPr>
            <a:spLocks noGrp="1"/>
          </p:cNvSpPr>
          <p:nvPr>
            <p:ph type="title"/>
          </p:nvPr>
        </p:nvSpPr>
        <p:spPr/>
        <p:txBody>
          <a:bodyPr/>
          <a:lstStyle/>
          <a:p>
            <a:r>
              <a:rPr lang="en-US" dirty="0"/>
              <a:t>DISCIPLESHIP &amp; FINDING A MENTOR</a:t>
            </a:r>
          </a:p>
        </p:txBody>
      </p:sp>
      <p:sp>
        <p:nvSpPr>
          <p:cNvPr id="3" name="Content Placeholder 2">
            <a:extLst>
              <a:ext uri="{FF2B5EF4-FFF2-40B4-BE49-F238E27FC236}">
                <a16:creationId xmlns:a16="http://schemas.microsoft.com/office/drawing/2014/main" id="{53EDF381-CCB4-7A41-B18A-C1EE05AAC69B}"/>
              </a:ext>
            </a:extLst>
          </p:cNvPr>
          <p:cNvSpPr>
            <a:spLocks noGrp="1"/>
          </p:cNvSpPr>
          <p:nvPr>
            <p:ph idx="1"/>
          </p:nvPr>
        </p:nvSpPr>
        <p:spPr/>
        <p:txBody>
          <a:bodyPr>
            <a:noAutofit/>
          </a:bodyPr>
          <a:lstStyle/>
          <a:p>
            <a:r>
              <a:rPr lang="en-US" sz="2000" dirty="0"/>
              <a:t>Pursue a Paul</a:t>
            </a:r>
          </a:p>
          <a:p>
            <a:pPr lvl="1"/>
            <a:r>
              <a:rPr lang="en-US" sz="1800" dirty="0"/>
              <a:t>Who has poured into you spiritually during your time here? How might this change after college?</a:t>
            </a:r>
          </a:p>
          <a:p>
            <a:r>
              <a:rPr lang="en-US" sz="2000" dirty="0"/>
              <a:t>Be a Barnabas</a:t>
            </a:r>
          </a:p>
          <a:p>
            <a:pPr lvl="1"/>
            <a:r>
              <a:rPr lang="en-US" sz="1800" dirty="0"/>
              <a:t>“Barnabas” means son of encouragement. How have you been an encouragement to your peers during your time here? How will you continue to do this during your next step? </a:t>
            </a:r>
          </a:p>
          <a:p>
            <a:r>
              <a:rPr lang="en-US" sz="2000" dirty="0"/>
              <a:t>Train a Timothy</a:t>
            </a:r>
          </a:p>
          <a:p>
            <a:pPr lvl="1"/>
            <a:r>
              <a:rPr lang="en-US" sz="1800" dirty="0"/>
              <a:t>Who have you invested in and trained during your time here? How will you find a “Timothy” after college? How can you make your next step about serving others and not about your own needs?</a:t>
            </a:r>
          </a:p>
        </p:txBody>
      </p:sp>
    </p:spTree>
    <p:extLst>
      <p:ext uri="{BB962C8B-B14F-4D97-AF65-F5344CB8AC3E}">
        <p14:creationId xmlns:p14="http://schemas.microsoft.com/office/powerpoint/2010/main" val="21485449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093C0-6ABB-334C-8305-EB9099ABF80F}"/>
              </a:ext>
            </a:extLst>
          </p:cNvPr>
          <p:cNvSpPr>
            <a:spLocks noGrp="1"/>
          </p:cNvSpPr>
          <p:nvPr>
            <p:ph type="title"/>
          </p:nvPr>
        </p:nvSpPr>
        <p:spPr/>
        <p:txBody>
          <a:bodyPr/>
          <a:lstStyle/>
          <a:p>
            <a:r>
              <a:rPr lang="en-US" dirty="0"/>
              <a:t>INDIVIDUAL REFLECTION</a:t>
            </a:r>
          </a:p>
        </p:txBody>
      </p:sp>
      <p:sp>
        <p:nvSpPr>
          <p:cNvPr id="3" name="Content Placeholder 2">
            <a:extLst>
              <a:ext uri="{FF2B5EF4-FFF2-40B4-BE49-F238E27FC236}">
                <a16:creationId xmlns:a16="http://schemas.microsoft.com/office/drawing/2014/main" id="{061F4814-0589-8845-986C-65FADA1C457C}"/>
              </a:ext>
            </a:extLst>
          </p:cNvPr>
          <p:cNvSpPr>
            <a:spLocks noGrp="1"/>
          </p:cNvSpPr>
          <p:nvPr>
            <p:ph idx="1"/>
          </p:nvPr>
        </p:nvSpPr>
        <p:spPr/>
        <p:txBody>
          <a:bodyPr>
            <a:normAutofit fontScale="92500" lnSpcReduction="20000"/>
          </a:bodyPr>
          <a:lstStyle/>
          <a:p>
            <a:pPr lvl="0">
              <a:lnSpc>
                <a:spcPct val="120000"/>
              </a:lnSpc>
            </a:pPr>
            <a:r>
              <a:rPr lang="en-US" dirty="0"/>
              <a:t>What current spiritual disciplines will continue to help you after college? What new disciplines and habits will you need to prioritize? </a:t>
            </a:r>
          </a:p>
          <a:p>
            <a:pPr lvl="0">
              <a:lnSpc>
                <a:spcPct val="120000"/>
              </a:lnSpc>
            </a:pPr>
            <a:endParaRPr lang="en-US" dirty="0"/>
          </a:p>
          <a:p>
            <a:pPr lvl="0">
              <a:lnSpc>
                <a:spcPct val="120000"/>
              </a:lnSpc>
            </a:pPr>
            <a:r>
              <a:rPr lang="en-US" dirty="0"/>
              <a:t>What habits will you start, continue, or stop doing to pursue spiritual health and growth? </a:t>
            </a:r>
          </a:p>
          <a:p>
            <a:pPr lvl="0">
              <a:lnSpc>
                <a:spcPct val="120000"/>
              </a:lnSpc>
            </a:pPr>
            <a:endParaRPr lang="en-US" dirty="0"/>
          </a:p>
          <a:p>
            <a:pPr lvl="0">
              <a:lnSpc>
                <a:spcPct val="120000"/>
              </a:lnSpc>
            </a:pPr>
            <a:r>
              <a:rPr lang="en-US" dirty="0"/>
              <a:t>What truth will you need to remember? </a:t>
            </a:r>
          </a:p>
        </p:txBody>
      </p:sp>
    </p:spTree>
    <p:extLst>
      <p:ext uri="{BB962C8B-B14F-4D97-AF65-F5344CB8AC3E}">
        <p14:creationId xmlns:p14="http://schemas.microsoft.com/office/powerpoint/2010/main" val="461525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150CB8-EB61-0847-BDDD-A24CC2ADC07B}"/>
              </a:ext>
            </a:extLst>
          </p:cNvPr>
          <p:cNvSpPr>
            <a:spLocks noGrp="1"/>
          </p:cNvSpPr>
          <p:nvPr>
            <p:ph type="title"/>
          </p:nvPr>
        </p:nvSpPr>
        <p:spPr/>
        <p:txBody>
          <a:bodyPr/>
          <a:lstStyle/>
          <a:p>
            <a:r>
              <a:rPr lang="en-US" dirty="0"/>
              <a:t>CLOSING COMMENTS &amp; ANNOUNCEMENTS</a:t>
            </a:r>
          </a:p>
        </p:txBody>
      </p:sp>
      <p:sp>
        <p:nvSpPr>
          <p:cNvPr id="5" name="Text Placeholder 4">
            <a:extLst>
              <a:ext uri="{FF2B5EF4-FFF2-40B4-BE49-F238E27FC236}">
                <a16:creationId xmlns:a16="http://schemas.microsoft.com/office/drawing/2014/main" id="{B0306682-CCB0-1944-A476-45095A192E8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05946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22767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FB0ED-BCE2-B445-BFCA-5A6335D74503}"/>
              </a:ext>
            </a:extLst>
          </p:cNvPr>
          <p:cNvSpPr>
            <a:spLocks noGrp="1"/>
          </p:cNvSpPr>
          <p:nvPr>
            <p:ph type="title"/>
          </p:nvPr>
        </p:nvSpPr>
        <p:spPr/>
        <p:txBody>
          <a:bodyPr/>
          <a:lstStyle/>
          <a:p>
            <a:r>
              <a:rPr lang="en-US" dirty="0"/>
              <a:t>OPENING QUESTIONS</a:t>
            </a:r>
          </a:p>
        </p:txBody>
      </p:sp>
      <p:sp>
        <p:nvSpPr>
          <p:cNvPr id="3" name="Content Placeholder 2">
            <a:extLst>
              <a:ext uri="{FF2B5EF4-FFF2-40B4-BE49-F238E27FC236}">
                <a16:creationId xmlns:a16="http://schemas.microsoft.com/office/drawing/2014/main" id="{394C333F-EB9E-8745-B0DD-DFB07E5B1B9C}"/>
              </a:ext>
            </a:extLst>
          </p:cNvPr>
          <p:cNvSpPr>
            <a:spLocks noGrp="1"/>
          </p:cNvSpPr>
          <p:nvPr>
            <p:ph idx="1"/>
          </p:nvPr>
        </p:nvSpPr>
        <p:spPr/>
        <p:txBody>
          <a:bodyPr/>
          <a:lstStyle/>
          <a:p>
            <a:pPr marL="457200" lvl="0" indent="-457200">
              <a:buFont typeface="+mj-lt"/>
              <a:buAutoNum type="arabicPeriod"/>
            </a:pPr>
            <a:r>
              <a:rPr lang="en-US" dirty="0"/>
              <a:t>When is the last time you felt spiritually alive? What was it like?</a:t>
            </a:r>
          </a:p>
          <a:p>
            <a:pPr marL="457200" lvl="0" indent="-457200">
              <a:buFont typeface="+mj-lt"/>
              <a:buAutoNum type="arabicPeriod"/>
            </a:pPr>
            <a:r>
              <a:rPr lang="en-US" dirty="0"/>
              <a:t>Who or what has been helpful to your spiritual growth? How?</a:t>
            </a:r>
          </a:p>
          <a:p>
            <a:pPr marL="457200" lvl="0" indent="-457200">
              <a:buFont typeface="+mj-lt"/>
              <a:buAutoNum type="arabicPeriod"/>
            </a:pPr>
            <a:r>
              <a:rPr lang="en-US" dirty="0"/>
              <a:t>Share about a time when you’ve felt spiritually dry or stalled in your faith journey.</a:t>
            </a:r>
          </a:p>
          <a:p>
            <a:pPr marL="457200" lvl="0" indent="-457200">
              <a:buFont typeface="+mj-lt"/>
              <a:buAutoNum type="arabicPeriod"/>
            </a:pPr>
            <a:r>
              <a:rPr lang="en-US" dirty="0"/>
              <a:t>Who or what has been unhelpful or unhealthy in your spiritual growth? How?</a:t>
            </a:r>
          </a:p>
        </p:txBody>
      </p:sp>
    </p:spTree>
    <p:extLst>
      <p:ext uri="{BB962C8B-B14F-4D97-AF65-F5344CB8AC3E}">
        <p14:creationId xmlns:p14="http://schemas.microsoft.com/office/powerpoint/2010/main" val="3548956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11BF9-3AFC-A24F-B0F1-98134FF904AE}"/>
              </a:ext>
            </a:extLst>
          </p:cNvPr>
          <p:cNvSpPr>
            <a:spLocks noGrp="1"/>
          </p:cNvSpPr>
          <p:nvPr>
            <p:ph type="title"/>
          </p:nvPr>
        </p:nvSpPr>
        <p:spPr/>
        <p:txBody>
          <a:bodyPr/>
          <a:lstStyle/>
          <a:p>
            <a:r>
              <a:rPr lang="en-US" dirty="0"/>
              <a:t>“WAZE” TO FOLLOW JESUS</a:t>
            </a:r>
          </a:p>
        </p:txBody>
      </p:sp>
      <p:pic>
        <p:nvPicPr>
          <p:cNvPr id="1026" name="Picture 2" descr="Show me the Waze to go home - Digital Innovation and Transformation">
            <a:extLst>
              <a:ext uri="{FF2B5EF4-FFF2-40B4-BE49-F238E27FC236}">
                <a16:creationId xmlns:a16="http://schemas.microsoft.com/office/drawing/2014/main" id="{18937355-8262-F245-8E86-E6CE4D818A6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86563" y="1254869"/>
            <a:ext cx="5570874" cy="3262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339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0D1CC-B84B-9F4A-AF6F-0E9090E7EF5E}"/>
              </a:ext>
            </a:extLst>
          </p:cNvPr>
          <p:cNvSpPr>
            <a:spLocks noGrp="1"/>
          </p:cNvSpPr>
          <p:nvPr>
            <p:ph type="title"/>
          </p:nvPr>
        </p:nvSpPr>
        <p:spPr/>
        <p:txBody>
          <a:bodyPr/>
          <a:lstStyle/>
          <a:p>
            <a:r>
              <a:rPr lang="en-US" dirty="0"/>
              <a:t>”WAZE” TO FOLLOW JESUS</a:t>
            </a:r>
          </a:p>
        </p:txBody>
      </p:sp>
      <p:sp>
        <p:nvSpPr>
          <p:cNvPr id="3" name="Content Placeholder 2">
            <a:extLst>
              <a:ext uri="{FF2B5EF4-FFF2-40B4-BE49-F238E27FC236}">
                <a16:creationId xmlns:a16="http://schemas.microsoft.com/office/drawing/2014/main" id="{38107CDC-182C-874E-B1BC-E9CF2EEBEEED}"/>
              </a:ext>
            </a:extLst>
          </p:cNvPr>
          <p:cNvSpPr>
            <a:spLocks noGrp="1"/>
          </p:cNvSpPr>
          <p:nvPr>
            <p:ph idx="1"/>
          </p:nvPr>
        </p:nvSpPr>
        <p:spPr/>
        <p:txBody>
          <a:bodyPr>
            <a:normAutofit/>
          </a:bodyPr>
          <a:lstStyle/>
          <a:p>
            <a:pPr lvl="0">
              <a:lnSpc>
                <a:spcPct val="100000"/>
              </a:lnSpc>
            </a:pPr>
            <a:r>
              <a:rPr lang="en-US" sz="1800" dirty="0"/>
              <a:t>What situations might result in you or your peers giving up on walking with God? What factors might contribute to indifference or drifting from faith?  </a:t>
            </a:r>
          </a:p>
          <a:p>
            <a:pPr lvl="0">
              <a:lnSpc>
                <a:spcPct val="100000"/>
              </a:lnSpc>
            </a:pPr>
            <a:r>
              <a:rPr lang="en-US" sz="1800" dirty="0"/>
              <a:t>What situations might temp you or your peers to coast, “phone-it-in,” or just get by? </a:t>
            </a:r>
          </a:p>
          <a:p>
            <a:pPr lvl="0">
              <a:lnSpc>
                <a:spcPct val="100000"/>
              </a:lnSpc>
            </a:pPr>
            <a:r>
              <a:rPr lang="en-US" sz="1800" dirty="0"/>
              <a:t>What alternative route would you suggest? What factors, attitudes, or actions might help you or your peers overcome difficult situations or get on a different “road” forward?</a:t>
            </a:r>
          </a:p>
          <a:p>
            <a:pPr>
              <a:lnSpc>
                <a:spcPct val="100000"/>
              </a:lnSpc>
            </a:pPr>
            <a:r>
              <a:rPr lang="en-US" sz="1800" dirty="0"/>
              <a:t>What situations have helped your friends that have transitioned continue walking with God? Caused your friends to stop walking with God? </a:t>
            </a:r>
            <a:endParaRPr lang="en-US" dirty="0"/>
          </a:p>
        </p:txBody>
      </p:sp>
    </p:spTree>
    <p:extLst>
      <p:ext uri="{BB962C8B-B14F-4D97-AF65-F5344CB8AC3E}">
        <p14:creationId xmlns:p14="http://schemas.microsoft.com/office/powerpoint/2010/main" val="54648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4796A3C-3FE9-9347-8546-B54D96B54AC2}"/>
              </a:ext>
            </a:extLst>
          </p:cNvPr>
          <p:cNvSpPr>
            <a:spLocks noGrp="1"/>
          </p:cNvSpPr>
          <p:nvPr>
            <p:ph type="title"/>
          </p:nvPr>
        </p:nvSpPr>
        <p:spPr/>
        <p:txBody>
          <a:bodyPr/>
          <a:lstStyle/>
          <a:p>
            <a:r>
              <a:rPr lang="en-US" dirty="0"/>
              <a:t>LEARNING FROM THE LIVES OF OTHERS</a:t>
            </a:r>
          </a:p>
        </p:txBody>
      </p:sp>
      <p:sp>
        <p:nvSpPr>
          <p:cNvPr id="5" name="Text Placeholder 4">
            <a:extLst>
              <a:ext uri="{FF2B5EF4-FFF2-40B4-BE49-F238E27FC236}">
                <a16:creationId xmlns:a16="http://schemas.microsoft.com/office/drawing/2014/main" id="{829864F8-375F-E14A-97AC-A9AE24BC4910}"/>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080882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157CC-C3E9-9C4E-AEF6-A78E38311D30}"/>
              </a:ext>
            </a:extLst>
          </p:cNvPr>
          <p:cNvSpPr>
            <a:spLocks noGrp="1"/>
          </p:cNvSpPr>
          <p:nvPr>
            <p:ph type="title"/>
          </p:nvPr>
        </p:nvSpPr>
        <p:spPr/>
        <p:txBody>
          <a:bodyPr/>
          <a:lstStyle/>
          <a:p>
            <a:r>
              <a:rPr lang="en-US" dirty="0"/>
              <a:t>ALUMNI TESTIMONY</a:t>
            </a:r>
          </a:p>
        </p:txBody>
      </p:sp>
      <p:sp>
        <p:nvSpPr>
          <p:cNvPr id="3" name="Content Placeholder 2">
            <a:extLst>
              <a:ext uri="{FF2B5EF4-FFF2-40B4-BE49-F238E27FC236}">
                <a16:creationId xmlns:a16="http://schemas.microsoft.com/office/drawing/2014/main" id="{4AAB4CF1-C154-AF4B-8A9C-6B7CB21A4188}"/>
              </a:ext>
            </a:extLst>
          </p:cNvPr>
          <p:cNvSpPr>
            <a:spLocks noGrp="1"/>
          </p:cNvSpPr>
          <p:nvPr>
            <p:ph idx="1"/>
          </p:nvPr>
        </p:nvSpPr>
        <p:spPr/>
        <p:txBody>
          <a:bodyPr/>
          <a:lstStyle/>
          <a:p>
            <a:r>
              <a:rPr lang="en-US" dirty="0"/>
              <a:t>[Insert Video or Bio Here]</a:t>
            </a:r>
          </a:p>
        </p:txBody>
      </p:sp>
    </p:spTree>
    <p:extLst>
      <p:ext uri="{BB962C8B-B14F-4D97-AF65-F5344CB8AC3E}">
        <p14:creationId xmlns:p14="http://schemas.microsoft.com/office/powerpoint/2010/main" val="2983983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DCB20-8D65-B941-93FE-23A9950D692F}"/>
              </a:ext>
            </a:extLst>
          </p:cNvPr>
          <p:cNvSpPr>
            <a:spLocks noGrp="1"/>
          </p:cNvSpPr>
          <p:nvPr>
            <p:ph type="title"/>
          </p:nvPr>
        </p:nvSpPr>
        <p:spPr/>
        <p:txBody>
          <a:bodyPr/>
          <a:lstStyle/>
          <a:p>
            <a:r>
              <a:rPr lang="en-US" sz="2600" dirty="0"/>
              <a:t>ENCOURAGEMENT FROM ABRAHAM’S STORY</a:t>
            </a:r>
          </a:p>
        </p:txBody>
      </p:sp>
      <p:pic>
        <p:nvPicPr>
          <p:cNvPr id="6" name="Content Placeholder 5" descr="A picture containing diagram&#10;&#10;Description automatically generated">
            <a:hlinkClick r:id="rId2"/>
            <a:extLst>
              <a:ext uri="{FF2B5EF4-FFF2-40B4-BE49-F238E27FC236}">
                <a16:creationId xmlns:a16="http://schemas.microsoft.com/office/drawing/2014/main" id="{2794A815-7850-A441-A1B5-FFEC2DA3C300}"/>
              </a:ext>
            </a:extLst>
          </p:cNvPr>
          <p:cNvPicPr>
            <a:picLocks noGrp="1" noChangeAspect="1"/>
          </p:cNvPicPr>
          <p:nvPr>
            <p:ph idx="1"/>
          </p:nvPr>
        </p:nvPicPr>
        <p:blipFill rotWithShape="1">
          <a:blip r:embed="rId3"/>
          <a:srcRect t="6710" b="6026"/>
          <a:stretch/>
        </p:blipFill>
        <p:spPr>
          <a:xfrm>
            <a:off x="1652631" y="1325461"/>
            <a:ext cx="5838738" cy="3296873"/>
          </a:xfrm>
          <a:prstGeom prst="rect">
            <a:avLst/>
          </a:prstGeom>
        </p:spPr>
      </p:pic>
    </p:spTree>
    <p:extLst>
      <p:ext uri="{BB962C8B-B14F-4D97-AF65-F5344CB8AC3E}">
        <p14:creationId xmlns:p14="http://schemas.microsoft.com/office/powerpoint/2010/main" val="1233702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B34C7-AEA3-5E4D-BA66-6286941B672B}"/>
              </a:ext>
            </a:extLst>
          </p:cNvPr>
          <p:cNvSpPr>
            <a:spLocks noGrp="1"/>
          </p:cNvSpPr>
          <p:nvPr>
            <p:ph type="title"/>
          </p:nvPr>
        </p:nvSpPr>
        <p:spPr/>
        <p:txBody>
          <a:bodyPr/>
          <a:lstStyle/>
          <a:p>
            <a:r>
              <a:rPr lang="en-US" dirty="0"/>
              <a:t>SPIRITUAL DISCIPLINES &amp; THE ART OF HABIT</a:t>
            </a:r>
          </a:p>
        </p:txBody>
      </p:sp>
      <p:sp>
        <p:nvSpPr>
          <p:cNvPr id="4" name="Text Placeholder 3">
            <a:extLst>
              <a:ext uri="{FF2B5EF4-FFF2-40B4-BE49-F238E27FC236}">
                <a16:creationId xmlns:a16="http://schemas.microsoft.com/office/drawing/2014/main" id="{3F217691-9529-F34C-9C82-92F417300BD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34289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93E7E48-97DB-8940-91A0-02B9CAB7CE95}"/>
              </a:ext>
            </a:extLst>
          </p:cNvPr>
          <p:cNvSpPr>
            <a:spLocks noGrp="1"/>
          </p:cNvSpPr>
          <p:nvPr>
            <p:ph type="title"/>
          </p:nvPr>
        </p:nvSpPr>
        <p:spPr/>
        <p:txBody>
          <a:bodyPr/>
          <a:lstStyle/>
          <a:p>
            <a:r>
              <a:rPr lang="en-US" sz="2700" dirty="0"/>
              <a:t>WHAT SPIRITUAL DISCIPLINES ARE &amp; AREN’T</a:t>
            </a:r>
          </a:p>
        </p:txBody>
      </p:sp>
      <p:sp>
        <p:nvSpPr>
          <p:cNvPr id="5" name="Content Placeholder 4">
            <a:extLst>
              <a:ext uri="{FF2B5EF4-FFF2-40B4-BE49-F238E27FC236}">
                <a16:creationId xmlns:a16="http://schemas.microsoft.com/office/drawing/2014/main" id="{EBA5066E-7A1F-AB40-9424-3625B42E796C}"/>
              </a:ext>
            </a:extLst>
          </p:cNvPr>
          <p:cNvSpPr>
            <a:spLocks noGrp="1"/>
          </p:cNvSpPr>
          <p:nvPr>
            <p:ph idx="1"/>
          </p:nvPr>
        </p:nvSpPr>
        <p:spPr/>
        <p:txBody>
          <a:bodyPr/>
          <a:lstStyle/>
          <a:p>
            <a:r>
              <a:rPr lang="en-US" dirty="0"/>
              <a:t>Spiritual disciplines are actions we do – actual practices – to build our reliance on God and help us love Him and others.</a:t>
            </a:r>
          </a:p>
          <a:p>
            <a:r>
              <a:rPr lang="en-US" dirty="0"/>
              <a:t>Spiritual disciplines are not a checklist.</a:t>
            </a:r>
          </a:p>
          <a:p>
            <a:r>
              <a:rPr lang="en-US" dirty="0"/>
              <a:t>Spiritual disciplines are soul training.</a:t>
            </a:r>
          </a:p>
          <a:p>
            <a:r>
              <a:rPr lang="en-US" dirty="0"/>
              <a:t>Spiritual disciplines are a form of habit.</a:t>
            </a:r>
          </a:p>
        </p:txBody>
      </p:sp>
    </p:spTree>
    <p:extLst>
      <p:ext uri="{BB962C8B-B14F-4D97-AF65-F5344CB8AC3E}">
        <p14:creationId xmlns:p14="http://schemas.microsoft.com/office/powerpoint/2010/main" val="2269672404"/>
      </p:ext>
    </p:extLst>
  </p:cSld>
  <p:clrMapOvr>
    <a:masterClrMapping/>
  </p:clrMapOvr>
</p:sld>
</file>

<file path=ppt/theme/theme1.xml><?xml version="1.0" encoding="utf-8"?>
<a:theme xmlns:a="http://schemas.openxmlformats.org/drawingml/2006/main" name="InterVarsity Light Background">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terVarsity_ppt_template_16x9" id="{DFBAFAE1-BA99-BE44-9E25-8BD2F80E3CCF}" vid="{8211222F-A44C-B646-BC3B-D438223E7F90}"/>
    </a:ext>
  </a:extLst>
</a:theme>
</file>

<file path=ppt/theme/theme2.xml><?xml version="1.0" encoding="utf-8"?>
<a:theme xmlns:a="http://schemas.openxmlformats.org/drawingml/2006/main" name="InterVarsity Dark Background">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terVarsity_ppt_template_16x9" id="{DFBAFAE1-BA99-BE44-9E25-8BD2F80E3CCF}" vid="{B2A02C48-17F2-C34F-BBA0-4B0CFBAEEF2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4E72AC7BAABD548AE9C57DEC64D0BC9" ma:contentTypeVersion="5" ma:contentTypeDescription="Create a new document." ma:contentTypeScope="" ma:versionID="9e904bd85ef4eabaef13434baf79f585">
  <xsd:schema xmlns:xsd="http://www.w3.org/2001/XMLSchema" xmlns:xs="http://www.w3.org/2001/XMLSchema" xmlns:p="http://schemas.microsoft.com/office/2006/metadata/properties" xmlns:ns2="cc5ef0f0-de88-4ba6-be44-9c5df401ef27" xmlns:ns3="0ffff057-ecb5-4770-8d68-fe6d420b753f" targetNamespace="http://schemas.microsoft.com/office/2006/metadata/properties" ma:root="true" ma:fieldsID="a669384266cba977146e6e66eaa7ea3d" ns2:_="" ns3:_="">
    <xsd:import namespace="cc5ef0f0-de88-4ba6-be44-9c5df401ef27"/>
    <xsd:import namespace="0ffff057-ecb5-4770-8d68-fe6d420b753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5ef0f0-de88-4ba6-be44-9c5df401ef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ffff057-ecb5-4770-8d68-fe6d420b753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F72EC83-1AD0-49CB-9BCF-1D497DED1EA0}"/>
</file>

<file path=customXml/itemProps2.xml><?xml version="1.0" encoding="utf-8"?>
<ds:datastoreItem xmlns:ds="http://schemas.openxmlformats.org/officeDocument/2006/customXml" ds:itemID="{7FF09EF8-D0F2-44DF-B99F-4B6C559E91B2}"/>
</file>

<file path=customXml/itemProps3.xml><?xml version="1.0" encoding="utf-8"?>
<ds:datastoreItem xmlns:ds="http://schemas.openxmlformats.org/officeDocument/2006/customXml" ds:itemID="{A1F057AB-892E-4B4C-94B3-5221CB6A0922}"/>
</file>

<file path=docProps/app.xml><?xml version="1.0" encoding="utf-8"?>
<Properties xmlns="http://schemas.openxmlformats.org/officeDocument/2006/extended-properties" xmlns:vt="http://schemas.openxmlformats.org/officeDocument/2006/docPropsVTypes">
  <Template>InterVarsity Light Background</Template>
  <TotalTime>128</TotalTime>
  <Words>733</Words>
  <Application>Microsoft Macintosh PowerPoint</Application>
  <PresentationFormat>On-screen Show (16:9)</PresentationFormat>
  <Paragraphs>60</Paragraphs>
  <Slides>19</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19</vt:i4>
      </vt:variant>
    </vt:vector>
  </HeadingPairs>
  <TitlesOfParts>
    <vt:vector size="26" baseType="lpstr">
      <vt:lpstr>Arial</vt:lpstr>
      <vt:lpstr>Avenir Book</vt:lpstr>
      <vt:lpstr>Avenir LT Std 35 Light</vt:lpstr>
      <vt:lpstr>Avenir LT Std 55 Roman</vt:lpstr>
      <vt:lpstr>Avenir LT Std 85 Heavy</vt:lpstr>
      <vt:lpstr>InterVarsity Light Background</vt:lpstr>
      <vt:lpstr>InterVarsity Dark Background</vt:lpstr>
      <vt:lpstr>SPIRITUAL JOURNEY</vt:lpstr>
      <vt:lpstr>OPENING QUESTIONS</vt:lpstr>
      <vt:lpstr>“WAZE” TO FOLLOW JESUS</vt:lpstr>
      <vt:lpstr>”WAZE” TO FOLLOW JESUS</vt:lpstr>
      <vt:lpstr>LEARNING FROM THE LIVES OF OTHERS</vt:lpstr>
      <vt:lpstr>ALUMNI TESTIMONY</vt:lpstr>
      <vt:lpstr>ENCOURAGEMENT FROM ABRAHAM’S STORY</vt:lpstr>
      <vt:lpstr>SPIRITUAL DISCIPLINES &amp; THE ART OF HABIT</vt:lpstr>
      <vt:lpstr>WHAT SPIRITUAL DISCIPLINES ARE &amp; AREN’T</vt:lpstr>
      <vt:lpstr>WHAT IS A HABIT?</vt:lpstr>
      <vt:lpstr>EDUCATION &amp; FORMATION</vt:lpstr>
      <vt:lpstr>SMALL HABITS AS POWERFUL LITURGIES</vt:lpstr>
      <vt:lpstr>WHAT IS A RULE OF LIFE?</vt:lpstr>
      <vt:lpstr>THE COMMON RULE</vt:lpstr>
      <vt:lpstr>HABITS AT A GLANCE</vt:lpstr>
      <vt:lpstr>DISCIPLESHIP &amp; FINDING A MENTOR</vt:lpstr>
      <vt:lpstr>INDIVIDUAL REFLECTION</vt:lpstr>
      <vt:lpstr>CLOSING COMMENTS &amp; ANNOUNCEMENTS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THE TITLE</dc:title>
  <dc:creator>Mike Zientara III</dc:creator>
  <cp:lastModifiedBy>Mike Zientara III</cp:lastModifiedBy>
  <cp:revision>15</cp:revision>
  <dcterms:created xsi:type="dcterms:W3CDTF">2020-12-21T16:06:15Z</dcterms:created>
  <dcterms:modified xsi:type="dcterms:W3CDTF">2020-12-23T03:46:27Z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0x010100F4E72AC7BAABD548AE9C57DEC64D0BC9</vt:lpwstr>
  </property>
</Properties>
</file>