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presentation.xml" ContentType="application/vnd.openxmlformats-officedocument.presentationml.presentation.main+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sldIdLst>
    <p:sldId id="256" r:id="rId3"/>
    <p:sldId id="289" r:id="rId4"/>
    <p:sldId id="290" r:id="rId5"/>
    <p:sldId id="291" r:id="rId6"/>
    <p:sldId id="292" r:id="rId7"/>
    <p:sldId id="293" r:id="rId8"/>
    <p:sldId id="294" r:id="rId9"/>
    <p:sldId id="295" r:id="rId10"/>
    <p:sldId id="296" r:id="rId11"/>
    <p:sldId id="297" r:id="rId12"/>
    <p:sldId id="298" r:id="rId13"/>
    <p:sldId id="288" r:id="rId14"/>
    <p:sldId id="283" r:id="rId15"/>
    <p:sldId id="264" r:id="rId16"/>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B93"/>
    <a:srgbClr val="5F5F5F"/>
    <a:srgbClr val="C0C0C0"/>
    <a:srgbClr val="E76127"/>
    <a:srgbClr val="4BA3CF"/>
    <a:srgbClr val="00A9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p:restoredTop sz="95890"/>
  </p:normalViewPr>
  <p:slideViewPr>
    <p:cSldViewPr snapToGrid="0" snapToObjects="1">
      <p:cViewPr varScale="1">
        <p:scale>
          <a:sx n="152" d="100"/>
          <a:sy n="152" d="100"/>
        </p:scale>
        <p:origin x="6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71137"/>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48652"/>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749602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843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23959"/>
            <a:ext cx="7886700" cy="1361419"/>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5487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5384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5574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extLst>
      <p:ext uri="{BB962C8B-B14F-4D97-AF65-F5344CB8AC3E}">
        <p14:creationId xmlns:p14="http://schemas.microsoft.com/office/powerpoint/2010/main" val="4035580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131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054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2384716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1052287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9326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065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85841"/>
            <a:ext cx="7886700" cy="1237654"/>
          </a:xfrm>
        </p:spPr>
        <p:txBody>
          <a:bodyPr/>
          <a:lstStyle>
            <a:lvl1pPr marL="0" indent="0">
              <a:buNone/>
              <a:defRPr sz="1800">
                <a:solidFill>
                  <a:srgbClr val="5F5F5F"/>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32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645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84"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200" b="1" i="0" kern="1200">
          <a:solidFill>
            <a:srgbClr val="007B93"/>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rgbClr val="E76127"/>
        </a:buClr>
        <a:buFont typeface="Arial" panose="020B0604020202020204" pitchFamily="34" charset="0"/>
        <a:buChar char="•"/>
        <a:defRPr sz="2400" b="0" i="0" kern="1200">
          <a:solidFill>
            <a:srgbClr val="5F5F5F"/>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rgbClr val="E76127"/>
        </a:buClr>
        <a:buFont typeface="Arial" panose="020B0604020202020204" pitchFamily="34" charset="0"/>
        <a:buChar char="•"/>
        <a:defRPr sz="2000" b="0" i="0" kern="1200">
          <a:solidFill>
            <a:srgbClr val="5F5F5F"/>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rgbClr val="E76127"/>
        </a:buClr>
        <a:buFont typeface="Arial" panose="020B0604020202020204" pitchFamily="34" charset="0"/>
        <a:buChar char="•"/>
        <a:defRPr sz="1800" b="0" i="0" kern="1200">
          <a:solidFill>
            <a:srgbClr val="5F5F5F"/>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rgbClr val="E76127"/>
        </a:buClr>
        <a:buFont typeface="Arial" panose="020B0604020202020204" pitchFamily="34" charset="0"/>
        <a:buChar char="•"/>
        <a:defRPr sz="1600" b="0" i="0" kern="1200">
          <a:solidFill>
            <a:srgbClr val="5F5F5F"/>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rgbClr val="E76127"/>
        </a:buClr>
        <a:buFont typeface="Arial" panose="020B0604020202020204" pitchFamily="34" charset="0"/>
        <a:buChar char="•"/>
        <a:defRPr sz="1400" b="0" i="0" kern="1200">
          <a:solidFill>
            <a:srgbClr val="5F5F5F"/>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9676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5" r:id="rId7"/>
    <p:sldLayoutId id="2147483679" r:id="rId8"/>
    <p:sldLayoutId id="2147483680" r:id="rId9"/>
    <p:sldLayoutId id="2147483681" r:id="rId10"/>
    <p:sldLayoutId id="2147483682" r:id="rId11"/>
    <p:sldLayoutId id="2147483683" r:id="rId12"/>
  </p:sldLayoutIdLst>
  <p:txStyles>
    <p:titleStyle>
      <a:lvl1pPr algn="l" defTabSz="685800" rtl="0" eaLnBrk="1" latinLnBrk="0" hangingPunct="1">
        <a:lnSpc>
          <a:spcPct val="90000"/>
        </a:lnSpc>
        <a:spcBef>
          <a:spcPct val="0"/>
        </a:spcBef>
        <a:buNone/>
        <a:defRPr sz="3200" b="1" i="0" kern="1200">
          <a:solidFill>
            <a:schemeClr val="bg1"/>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chemeClr val="bg1"/>
        </a:buClr>
        <a:buFont typeface="Arial" panose="020B0604020202020204" pitchFamily="34" charset="0"/>
        <a:buChar char="•"/>
        <a:defRPr sz="2400" b="0" i="0" kern="1200">
          <a:solidFill>
            <a:schemeClr val="bg1"/>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chemeClr val="bg1"/>
        </a:buClr>
        <a:buFont typeface="Arial" panose="020B0604020202020204" pitchFamily="34" charset="0"/>
        <a:buChar char="•"/>
        <a:defRPr sz="2000" b="0" i="0" kern="1200">
          <a:solidFill>
            <a:schemeClr val="bg1"/>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chemeClr val="bg1"/>
        </a:buClr>
        <a:buFont typeface="Arial" panose="020B0604020202020204" pitchFamily="34" charset="0"/>
        <a:buChar char="•"/>
        <a:defRPr sz="1800" b="0" i="0" kern="1200">
          <a:solidFill>
            <a:schemeClr val="bg1"/>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chemeClr val="bg1"/>
        </a:buClr>
        <a:buFont typeface="Arial" panose="020B0604020202020204" pitchFamily="34" charset="0"/>
        <a:buChar char="•"/>
        <a:defRPr sz="1600" b="0" i="0" kern="1200">
          <a:solidFill>
            <a:schemeClr val="bg1"/>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chemeClr val="bg1"/>
        </a:buClr>
        <a:buFont typeface="Arial" panose="020B0604020202020204" pitchFamily="34" charset="0"/>
        <a:buChar char="•"/>
        <a:defRPr sz="1400" b="0" i="0" kern="1200">
          <a:solidFill>
            <a:schemeClr val="bg1"/>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vimeo.com/2451941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youtu.be/i0ub12TKBBc"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7CDA5-7611-9D45-A287-E3C5B566C429}"/>
              </a:ext>
            </a:extLst>
          </p:cNvPr>
          <p:cNvSpPr>
            <a:spLocks noGrp="1"/>
          </p:cNvSpPr>
          <p:nvPr>
            <p:ph type="ctrTitle"/>
          </p:nvPr>
        </p:nvSpPr>
        <p:spPr/>
        <p:txBody>
          <a:bodyPr/>
          <a:lstStyle/>
          <a:p>
            <a:r>
              <a:rPr lang="en-US" sz="4000" dirty="0"/>
              <a:t>FINANCIAL FAITHFULNESS</a:t>
            </a:r>
          </a:p>
        </p:txBody>
      </p:sp>
      <p:sp>
        <p:nvSpPr>
          <p:cNvPr id="3" name="Subtitle 2">
            <a:extLst>
              <a:ext uri="{FF2B5EF4-FFF2-40B4-BE49-F238E27FC236}">
                <a16:creationId xmlns:a16="http://schemas.microsoft.com/office/drawing/2014/main" id="{61C2AD4C-AACA-8942-8799-203AD8C6FA5D}"/>
              </a:ext>
            </a:extLst>
          </p:cNvPr>
          <p:cNvSpPr>
            <a:spLocks noGrp="1"/>
          </p:cNvSpPr>
          <p:nvPr>
            <p:ph type="subTitle" idx="1"/>
          </p:nvPr>
        </p:nvSpPr>
        <p:spPr/>
        <p:txBody>
          <a:bodyPr/>
          <a:lstStyle/>
          <a:p>
            <a:r>
              <a:rPr lang="en-US" dirty="0"/>
              <a:t>Stewarding our resources for kingdom good</a:t>
            </a:r>
          </a:p>
        </p:txBody>
      </p:sp>
    </p:spTree>
    <p:extLst>
      <p:ext uri="{BB962C8B-B14F-4D97-AF65-F5344CB8AC3E}">
        <p14:creationId xmlns:p14="http://schemas.microsoft.com/office/powerpoint/2010/main" val="9620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34BF4F-7EEA-5E4E-AE95-F325005778D9}"/>
              </a:ext>
            </a:extLst>
          </p:cNvPr>
          <p:cNvSpPr>
            <a:spLocks noGrp="1"/>
          </p:cNvSpPr>
          <p:nvPr>
            <p:ph type="title"/>
          </p:nvPr>
        </p:nvSpPr>
        <p:spPr/>
        <p:txBody>
          <a:bodyPr/>
          <a:lstStyle/>
          <a:p>
            <a:r>
              <a:rPr lang="en-US" dirty="0"/>
              <a:t>BUDGETING</a:t>
            </a:r>
          </a:p>
        </p:txBody>
      </p:sp>
      <p:sp>
        <p:nvSpPr>
          <p:cNvPr id="3" name="Content Placeholder 2">
            <a:extLst>
              <a:ext uri="{FF2B5EF4-FFF2-40B4-BE49-F238E27FC236}">
                <a16:creationId xmlns:a16="http://schemas.microsoft.com/office/drawing/2014/main" id="{475CE744-0C19-5C47-9112-04D3E0F786C6}"/>
              </a:ext>
            </a:extLst>
          </p:cNvPr>
          <p:cNvSpPr>
            <a:spLocks noGrp="1"/>
          </p:cNvSpPr>
          <p:nvPr>
            <p:ph sz="half" idx="1"/>
          </p:nvPr>
        </p:nvSpPr>
        <p:spPr>
          <a:xfrm>
            <a:off x="904672" y="1369219"/>
            <a:ext cx="4288113" cy="3263504"/>
          </a:xfrm>
        </p:spPr>
        <p:txBody>
          <a:bodyPr>
            <a:normAutofit/>
          </a:bodyPr>
          <a:lstStyle/>
          <a:p>
            <a:pPr>
              <a:lnSpc>
                <a:spcPct val="100000"/>
              </a:lnSpc>
            </a:pPr>
            <a:r>
              <a:rPr lang="en-US" dirty="0"/>
              <a:t>A budget provides a financial target to aim for every month. </a:t>
            </a:r>
          </a:p>
          <a:p>
            <a:pPr>
              <a:lnSpc>
                <a:spcPct val="100000"/>
              </a:lnSpc>
            </a:pPr>
            <a:r>
              <a:rPr lang="en-US" dirty="0"/>
              <a:t>Budgets don’t limit freedom, they give you permission to spend money. </a:t>
            </a:r>
          </a:p>
          <a:p>
            <a:pPr>
              <a:lnSpc>
                <a:spcPct val="100000"/>
              </a:lnSpc>
            </a:pPr>
            <a:r>
              <a:rPr lang="en-US" dirty="0"/>
              <a:t>There are no shortcuts to budgeting. </a:t>
            </a:r>
          </a:p>
        </p:txBody>
      </p:sp>
      <p:pic>
        <p:nvPicPr>
          <p:cNvPr id="6" name="Content Placeholder 5" descr="Graphical user interface, application&#10;&#10;Description automatically generated">
            <a:extLst>
              <a:ext uri="{FF2B5EF4-FFF2-40B4-BE49-F238E27FC236}">
                <a16:creationId xmlns:a16="http://schemas.microsoft.com/office/drawing/2014/main" id="{50732DDD-DBE7-C145-A801-FCB7E692B304}"/>
              </a:ext>
            </a:extLst>
          </p:cNvPr>
          <p:cNvPicPr>
            <a:picLocks noGrp="1" noChangeAspect="1"/>
          </p:cNvPicPr>
          <p:nvPr>
            <p:ph sz="half" idx="10"/>
          </p:nvPr>
        </p:nvPicPr>
        <p:blipFill rotWithShape="1">
          <a:blip r:embed="rId2"/>
          <a:srcRect t="25902"/>
          <a:stretch/>
        </p:blipFill>
        <p:spPr>
          <a:xfrm>
            <a:off x="5192785" y="1132514"/>
            <a:ext cx="3587769" cy="3558932"/>
          </a:xfrm>
        </p:spPr>
      </p:pic>
    </p:spTree>
    <p:extLst>
      <p:ext uri="{BB962C8B-B14F-4D97-AF65-F5344CB8AC3E}">
        <p14:creationId xmlns:p14="http://schemas.microsoft.com/office/powerpoint/2010/main" val="300796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4FEE9-CB9E-FB4A-A36C-6659ABD99474}"/>
              </a:ext>
            </a:extLst>
          </p:cNvPr>
          <p:cNvSpPr>
            <a:spLocks noGrp="1"/>
          </p:cNvSpPr>
          <p:nvPr>
            <p:ph type="title"/>
          </p:nvPr>
        </p:nvSpPr>
        <p:spPr/>
        <p:txBody>
          <a:bodyPr/>
          <a:lstStyle/>
          <a:p>
            <a:r>
              <a:rPr lang="en-US" dirty="0"/>
              <a:t>BUILDING A ZERO-BASED BUDGET</a:t>
            </a:r>
          </a:p>
        </p:txBody>
      </p:sp>
      <p:sp>
        <p:nvSpPr>
          <p:cNvPr id="5" name="Content Placeholder 4">
            <a:extLst>
              <a:ext uri="{FF2B5EF4-FFF2-40B4-BE49-F238E27FC236}">
                <a16:creationId xmlns:a16="http://schemas.microsoft.com/office/drawing/2014/main" id="{2C6F085D-558D-534B-A9FB-2AF446695D6A}"/>
              </a:ext>
            </a:extLst>
          </p:cNvPr>
          <p:cNvSpPr>
            <a:spLocks noGrp="1"/>
          </p:cNvSpPr>
          <p:nvPr>
            <p:ph idx="1"/>
          </p:nvPr>
        </p:nvSpPr>
        <p:spPr/>
        <p:txBody>
          <a:bodyPr/>
          <a:lstStyle/>
          <a:p>
            <a:pPr marL="457200" indent="-457200">
              <a:buFont typeface="+mj-lt"/>
              <a:buAutoNum type="arabicPeriod"/>
            </a:pPr>
            <a:r>
              <a:rPr lang="en-US" dirty="0"/>
              <a:t>Write down your total income</a:t>
            </a:r>
          </a:p>
          <a:p>
            <a:pPr marL="457200" indent="-457200">
              <a:buFont typeface="+mj-lt"/>
              <a:buAutoNum type="arabicPeriod"/>
            </a:pPr>
            <a:r>
              <a:rPr lang="en-US" dirty="0"/>
              <a:t>List all your budget categories</a:t>
            </a:r>
          </a:p>
          <a:p>
            <a:pPr lvl="1"/>
            <a:r>
              <a:rPr lang="en-US" dirty="0"/>
              <a:t>Giving (10% to start)</a:t>
            </a:r>
          </a:p>
          <a:p>
            <a:pPr lvl="1"/>
            <a:r>
              <a:rPr lang="en-US" dirty="0"/>
              <a:t>Saving </a:t>
            </a:r>
          </a:p>
          <a:p>
            <a:pPr lvl="1"/>
            <a:r>
              <a:rPr lang="en-US" dirty="0"/>
              <a:t>Four Walls (Food, Utilities, Shelter, Transportation)</a:t>
            </a:r>
          </a:p>
          <a:p>
            <a:pPr lvl="1"/>
            <a:r>
              <a:rPr lang="en-US" dirty="0"/>
              <a:t>Other Expenses</a:t>
            </a:r>
          </a:p>
          <a:p>
            <a:pPr marL="457200" indent="-457200">
              <a:buFont typeface="+mj-lt"/>
              <a:buAutoNum type="arabicPeriod"/>
            </a:pPr>
            <a:r>
              <a:rPr lang="en-US" dirty="0"/>
              <a:t>Subtract expenses from your income to equal zero </a:t>
            </a:r>
          </a:p>
          <a:p>
            <a:pPr marL="457200" indent="-457200">
              <a:buFont typeface="+mj-lt"/>
              <a:buAutoNum type="arabicPeriod"/>
            </a:pPr>
            <a:r>
              <a:rPr lang="en-US" dirty="0"/>
              <a:t>Track your spending</a:t>
            </a:r>
          </a:p>
          <a:p>
            <a:pPr lvl="1"/>
            <a:endParaRPr lang="en-US" dirty="0"/>
          </a:p>
        </p:txBody>
      </p:sp>
    </p:spTree>
    <p:extLst>
      <p:ext uri="{BB962C8B-B14F-4D97-AF65-F5344CB8AC3E}">
        <p14:creationId xmlns:p14="http://schemas.microsoft.com/office/powerpoint/2010/main" val="2102968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96954-17F5-8440-8203-7DC1F48DA3A1}"/>
              </a:ext>
            </a:extLst>
          </p:cNvPr>
          <p:cNvSpPr>
            <a:spLocks noGrp="1"/>
          </p:cNvSpPr>
          <p:nvPr>
            <p:ph type="title"/>
          </p:nvPr>
        </p:nvSpPr>
        <p:spPr/>
        <p:txBody>
          <a:bodyPr/>
          <a:lstStyle/>
          <a:p>
            <a:r>
              <a:rPr lang="en-US" dirty="0"/>
              <a:t>INDIVIDUAL REFLECTION</a:t>
            </a:r>
          </a:p>
        </p:txBody>
      </p:sp>
      <p:sp>
        <p:nvSpPr>
          <p:cNvPr id="3" name="Content Placeholder 2">
            <a:extLst>
              <a:ext uri="{FF2B5EF4-FFF2-40B4-BE49-F238E27FC236}">
                <a16:creationId xmlns:a16="http://schemas.microsoft.com/office/drawing/2014/main" id="{CF68CD95-F9C2-224B-BBD1-21AF61364BBD}"/>
              </a:ext>
            </a:extLst>
          </p:cNvPr>
          <p:cNvSpPr>
            <a:spLocks noGrp="1"/>
          </p:cNvSpPr>
          <p:nvPr>
            <p:ph idx="1"/>
          </p:nvPr>
        </p:nvSpPr>
        <p:spPr/>
        <p:txBody>
          <a:bodyPr>
            <a:normAutofit fontScale="77500" lnSpcReduction="20000"/>
          </a:bodyPr>
          <a:lstStyle/>
          <a:p>
            <a:pPr lvl="0">
              <a:lnSpc>
                <a:spcPct val="120000"/>
              </a:lnSpc>
              <a:spcAft>
                <a:spcPts val="1200"/>
              </a:spcAft>
            </a:pPr>
            <a:r>
              <a:rPr lang="en-US" dirty="0"/>
              <a:t>How was that experience? What surprised or challenged you?</a:t>
            </a:r>
          </a:p>
          <a:p>
            <a:pPr lvl="0">
              <a:lnSpc>
                <a:spcPct val="120000"/>
              </a:lnSpc>
              <a:spcAft>
                <a:spcPts val="1200"/>
              </a:spcAft>
            </a:pPr>
            <a:r>
              <a:rPr lang="en-US" dirty="0"/>
              <a:t>What do you anticipate will be your greatest barrier in moving from budget plan to practice?</a:t>
            </a:r>
          </a:p>
          <a:p>
            <a:pPr lvl="0">
              <a:lnSpc>
                <a:spcPct val="120000"/>
              </a:lnSpc>
              <a:spcAft>
                <a:spcPts val="1200"/>
              </a:spcAft>
            </a:pPr>
            <a:r>
              <a:rPr lang="en-US" dirty="0"/>
              <a:t>Who will hold you accountable? Is there one person you can meet with regularly with whom you will share all of your financial information? Someone who will encourage you but also tell you what you need to hear – not just what you want to hear. </a:t>
            </a:r>
          </a:p>
          <a:p>
            <a:pPr>
              <a:lnSpc>
                <a:spcPct val="120000"/>
              </a:lnSpc>
              <a:spcAft>
                <a:spcPts val="1200"/>
              </a:spcAft>
            </a:pPr>
            <a:r>
              <a:rPr lang="en-US" dirty="0"/>
              <a:t>What’s one thing you can do today to start living generously? </a:t>
            </a:r>
          </a:p>
        </p:txBody>
      </p:sp>
    </p:spTree>
    <p:extLst>
      <p:ext uri="{BB962C8B-B14F-4D97-AF65-F5344CB8AC3E}">
        <p14:creationId xmlns:p14="http://schemas.microsoft.com/office/powerpoint/2010/main" val="2362635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50CB8-EB61-0847-BDDD-A24CC2ADC07B}"/>
              </a:ext>
            </a:extLst>
          </p:cNvPr>
          <p:cNvSpPr>
            <a:spLocks noGrp="1"/>
          </p:cNvSpPr>
          <p:nvPr>
            <p:ph type="title"/>
          </p:nvPr>
        </p:nvSpPr>
        <p:spPr/>
        <p:txBody>
          <a:bodyPr/>
          <a:lstStyle/>
          <a:p>
            <a:r>
              <a:rPr lang="en-US" dirty="0"/>
              <a:t>CLOSING COMMENTS &amp; ANNOUNCEMENTS</a:t>
            </a:r>
          </a:p>
        </p:txBody>
      </p:sp>
      <p:sp>
        <p:nvSpPr>
          <p:cNvPr id="5" name="Text Placeholder 4">
            <a:extLst>
              <a:ext uri="{FF2B5EF4-FFF2-40B4-BE49-F238E27FC236}">
                <a16:creationId xmlns:a16="http://schemas.microsoft.com/office/drawing/2014/main" id="{B0306682-CCB0-1944-A476-45095A192E8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059468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767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C663D-D02C-3842-9284-469FB7D1B63E}"/>
              </a:ext>
            </a:extLst>
          </p:cNvPr>
          <p:cNvSpPr>
            <a:spLocks noGrp="1"/>
          </p:cNvSpPr>
          <p:nvPr>
            <p:ph type="title"/>
          </p:nvPr>
        </p:nvSpPr>
        <p:spPr/>
        <p:txBody>
          <a:bodyPr/>
          <a:lstStyle/>
          <a:p>
            <a:r>
              <a:rPr lang="en-US" dirty="0"/>
              <a:t>OPENING QUESTIONS</a:t>
            </a:r>
          </a:p>
        </p:txBody>
      </p:sp>
      <p:sp>
        <p:nvSpPr>
          <p:cNvPr id="3" name="Content Placeholder 2">
            <a:extLst>
              <a:ext uri="{FF2B5EF4-FFF2-40B4-BE49-F238E27FC236}">
                <a16:creationId xmlns:a16="http://schemas.microsoft.com/office/drawing/2014/main" id="{BBEEB264-B7DE-4A4F-9078-9B2F08AF53F1}"/>
              </a:ext>
            </a:extLst>
          </p:cNvPr>
          <p:cNvSpPr>
            <a:spLocks noGrp="1"/>
          </p:cNvSpPr>
          <p:nvPr>
            <p:ph idx="1"/>
          </p:nvPr>
        </p:nvSpPr>
        <p:spPr/>
        <p:txBody>
          <a:bodyPr/>
          <a:lstStyle/>
          <a:p>
            <a:pPr marL="457200" indent="-457200">
              <a:lnSpc>
                <a:spcPct val="100000"/>
              </a:lnSpc>
              <a:spcAft>
                <a:spcPts val="1200"/>
              </a:spcAft>
              <a:buFont typeface="+mj-lt"/>
              <a:buAutoNum type="arabicPeriod"/>
            </a:pPr>
            <a:r>
              <a:rPr lang="en-US" dirty="0"/>
              <a:t>What’s the last item you bought and why?</a:t>
            </a:r>
          </a:p>
          <a:p>
            <a:pPr marL="457200" indent="-457200">
              <a:lnSpc>
                <a:spcPct val="100000"/>
              </a:lnSpc>
              <a:spcAft>
                <a:spcPts val="1200"/>
              </a:spcAft>
              <a:buFont typeface="+mj-lt"/>
              <a:buAutoNum type="arabicPeriod"/>
            </a:pPr>
            <a:r>
              <a:rPr lang="en-US" dirty="0"/>
              <a:t>How would you describe yourself in the way you use money? Giver, Saver, Spender, Not Sure.</a:t>
            </a:r>
          </a:p>
          <a:p>
            <a:pPr marL="457200" indent="-457200">
              <a:lnSpc>
                <a:spcPct val="100000"/>
              </a:lnSpc>
              <a:spcAft>
                <a:spcPts val="1200"/>
              </a:spcAft>
              <a:buFont typeface="+mj-lt"/>
              <a:buAutoNum type="arabicPeriod"/>
            </a:pPr>
            <a:r>
              <a:rPr lang="en-US" dirty="0"/>
              <a:t>What are you most concerned about when it comes to financial faithfulness? Excited about?</a:t>
            </a:r>
          </a:p>
        </p:txBody>
      </p:sp>
    </p:spTree>
    <p:extLst>
      <p:ext uri="{BB962C8B-B14F-4D97-AF65-F5344CB8AC3E}">
        <p14:creationId xmlns:p14="http://schemas.microsoft.com/office/powerpoint/2010/main" val="1673027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7E9CD-F87E-AF49-876E-7CBA2FA8DC66}"/>
              </a:ext>
            </a:extLst>
          </p:cNvPr>
          <p:cNvSpPr>
            <a:spLocks noGrp="1"/>
          </p:cNvSpPr>
          <p:nvPr>
            <p:ph type="title"/>
          </p:nvPr>
        </p:nvSpPr>
        <p:spPr/>
        <p:txBody>
          <a:bodyPr/>
          <a:lstStyle/>
          <a:p>
            <a:r>
              <a:rPr lang="en-US" dirty="0"/>
              <a:t>MY MONEY HABITS</a:t>
            </a:r>
          </a:p>
        </p:txBody>
      </p:sp>
      <p:sp>
        <p:nvSpPr>
          <p:cNvPr id="3" name="Content Placeholder 2">
            <a:extLst>
              <a:ext uri="{FF2B5EF4-FFF2-40B4-BE49-F238E27FC236}">
                <a16:creationId xmlns:a16="http://schemas.microsoft.com/office/drawing/2014/main" id="{361C96E8-6389-7F4D-92E5-8DAED51D51E7}"/>
              </a:ext>
            </a:extLst>
          </p:cNvPr>
          <p:cNvSpPr>
            <a:spLocks noGrp="1"/>
          </p:cNvSpPr>
          <p:nvPr>
            <p:ph idx="1"/>
          </p:nvPr>
        </p:nvSpPr>
        <p:spPr/>
        <p:txBody>
          <a:bodyPr/>
          <a:lstStyle/>
          <a:p>
            <a:pPr marL="457200" indent="-457200">
              <a:lnSpc>
                <a:spcPct val="100000"/>
              </a:lnSpc>
              <a:spcAft>
                <a:spcPts val="1200"/>
              </a:spcAft>
              <a:buFont typeface="+mj-lt"/>
              <a:buAutoNum type="arabicPeriod"/>
            </a:pPr>
            <a:r>
              <a:rPr lang="en-US" dirty="0"/>
              <a:t>Make a list of your current money habits – both good and bad.</a:t>
            </a:r>
          </a:p>
          <a:p>
            <a:pPr marL="457200" indent="-457200">
              <a:lnSpc>
                <a:spcPct val="100000"/>
              </a:lnSpc>
              <a:spcAft>
                <a:spcPts val="1200"/>
              </a:spcAft>
              <a:buFont typeface="+mj-lt"/>
              <a:buAutoNum type="arabicPeriod"/>
            </a:pPr>
            <a:r>
              <a:rPr lang="en-US" dirty="0"/>
              <a:t>Where do you think those habits started? </a:t>
            </a:r>
          </a:p>
          <a:p>
            <a:pPr marL="457200" indent="-457200">
              <a:lnSpc>
                <a:spcPct val="100000"/>
              </a:lnSpc>
              <a:spcAft>
                <a:spcPts val="1200"/>
              </a:spcAft>
              <a:buFont typeface="+mj-lt"/>
              <a:buAutoNum type="arabicPeriod"/>
            </a:pPr>
            <a:r>
              <a:rPr lang="en-US" dirty="0"/>
              <a:t>What are some good habits you could add to your life to replace the bad ones? </a:t>
            </a:r>
          </a:p>
        </p:txBody>
      </p:sp>
    </p:spTree>
    <p:extLst>
      <p:ext uri="{BB962C8B-B14F-4D97-AF65-F5344CB8AC3E}">
        <p14:creationId xmlns:p14="http://schemas.microsoft.com/office/powerpoint/2010/main" val="1867206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90EA88-ED04-214C-9485-027007FB8BA9}"/>
              </a:ext>
            </a:extLst>
          </p:cNvPr>
          <p:cNvSpPr>
            <a:spLocks noGrp="1"/>
          </p:cNvSpPr>
          <p:nvPr>
            <p:ph type="title"/>
          </p:nvPr>
        </p:nvSpPr>
        <p:spPr/>
        <p:txBody>
          <a:bodyPr/>
          <a:lstStyle/>
          <a:p>
            <a:r>
              <a:rPr lang="en-US" dirty="0"/>
              <a:t>BIBLICAL PERSPECTIVE   ON MONEY</a:t>
            </a:r>
          </a:p>
        </p:txBody>
      </p:sp>
      <p:sp>
        <p:nvSpPr>
          <p:cNvPr id="5" name="Text Placeholder 4">
            <a:extLst>
              <a:ext uri="{FF2B5EF4-FFF2-40B4-BE49-F238E27FC236}">
                <a16:creationId xmlns:a16="http://schemas.microsoft.com/office/drawing/2014/main" id="{B95185F1-9004-8341-A3E3-89332E737D0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41638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12ED4B-96E9-4F43-A235-BDBB42CD6E2F}"/>
              </a:ext>
            </a:extLst>
          </p:cNvPr>
          <p:cNvSpPr>
            <a:spLocks noGrp="1"/>
          </p:cNvSpPr>
          <p:nvPr>
            <p:ph type="title"/>
          </p:nvPr>
        </p:nvSpPr>
        <p:spPr/>
        <p:txBody>
          <a:bodyPr/>
          <a:lstStyle/>
          <a:p>
            <a:r>
              <a:rPr lang="en-US" dirty="0"/>
              <a:t>BREAKING THE POWER OF MONEY</a:t>
            </a:r>
          </a:p>
        </p:txBody>
      </p:sp>
      <p:pic>
        <p:nvPicPr>
          <p:cNvPr id="7" name="Content Placeholder 6" descr="A person sitting in a classroom&#10;&#10;Description automatically generated">
            <a:hlinkClick r:id="rId2"/>
            <a:extLst>
              <a:ext uri="{FF2B5EF4-FFF2-40B4-BE49-F238E27FC236}">
                <a16:creationId xmlns:a16="http://schemas.microsoft.com/office/drawing/2014/main" id="{51FEFB2E-1607-4446-AE0F-E292D64ED767}"/>
              </a:ext>
            </a:extLst>
          </p:cNvPr>
          <p:cNvPicPr>
            <a:picLocks noGrp="1" noChangeAspect="1"/>
          </p:cNvPicPr>
          <p:nvPr>
            <p:ph idx="1"/>
          </p:nvPr>
        </p:nvPicPr>
        <p:blipFill>
          <a:blip r:embed="rId3"/>
          <a:stretch>
            <a:fillRect/>
          </a:stretch>
        </p:blipFill>
        <p:spPr>
          <a:xfrm>
            <a:off x="1907044" y="1370013"/>
            <a:ext cx="5815686" cy="3262312"/>
          </a:xfrm>
        </p:spPr>
      </p:pic>
    </p:spTree>
    <p:extLst>
      <p:ext uri="{BB962C8B-B14F-4D97-AF65-F5344CB8AC3E}">
        <p14:creationId xmlns:p14="http://schemas.microsoft.com/office/powerpoint/2010/main" val="2085562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B6990C-91F8-2245-8C8C-2E612B1E12D0}"/>
              </a:ext>
            </a:extLst>
          </p:cNvPr>
          <p:cNvSpPr>
            <a:spLocks noGrp="1"/>
          </p:cNvSpPr>
          <p:nvPr>
            <p:ph type="title"/>
          </p:nvPr>
        </p:nvSpPr>
        <p:spPr/>
        <p:txBody>
          <a:bodyPr/>
          <a:lstStyle/>
          <a:p>
            <a:r>
              <a:rPr lang="en-US" dirty="0"/>
              <a:t>GAINING FINANCIAL LITERACY KNOWLEDGE</a:t>
            </a:r>
          </a:p>
        </p:txBody>
      </p:sp>
      <p:sp>
        <p:nvSpPr>
          <p:cNvPr id="5" name="Text Placeholder 4">
            <a:extLst>
              <a:ext uri="{FF2B5EF4-FFF2-40B4-BE49-F238E27FC236}">
                <a16:creationId xmlns:a16="http://schemas.microsoft.com/office/drawing/2014/main" id="{9B46DA4C-DDD1-CB43-B883-F10DD81B9F6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82467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D0C74-9254-8143-9916-FE814C7BCF34}"/>
              </a:ext>
            </a:extLst>
          </p:cNvPr>
          <p:cNvSpPr>
            <a:spLocks noGrp="1"/>
          </p:cNvSpPr>
          <p:nvPr>
            <p:ph type="title"/>
          </p:nvPr>
        </p:nvSpPr>
        <p:spPr/>
        <p:txBody>
          <a:bodyPr/>
          <a:lstStyle/>
          <a:p>
            <a:r>
              <a:rPr lang="en-US" dirty="0"/>
              <a:t>SMALL STEPS TO START</a:t>
            </a:r>
          </a:p>
        </p:txBody>
      </p:sp>
      <p:sp>
        <p:nvSpPr>
          <p:cNvPr id="3" name="Content Placeholder 2">
            <a:extLst>
              <a:ext uri="{FF2B5EF4-FFF2-40B4-BE49-F238E27FC236}">
                <a16:creationId xmlns:a16="http://schemas.microsoft.com/office/drawing/2014/main" id="{95830728-5D71-1745-94DA-6BC03D09ADBD}"/>
              </a:ext>
            </a:extLst>
          </p:cNvPr>
          <p:cNvSpPr>
            <a:spLocks noGrp="1"/>
          </p:cNvSpPr>
          <p:nvPr>
            <p:ph idx="1"/>
          </p:nvPr>
        </p:nvSpPr>
        <p:spPr/>
        <p:txBody>
          <a:bodyPr/>
          <a:lstStyle/>
          <a:p>
            <a:pPr marL="457200" indent="-457200">
              <a:buFont typeface="+mj-lt"/>
              <a:buAutoNum type="arabicPeriod"/>
            </a:pPr>
            <a:r>
              <a:rPr lang="en-US" dirty="0"/>
              <a:t>Build and use a budget</a:t>
            </a:r>
          </a:p>
          <a:p>
            <a:pPr marL="457200" indent="-457200">
              <a:buFont typeface="+mj-lt"/>
              <a:buAutoNum type="arabicPeriod"/>
            </a:pPr>
            <a:r>
              <a:rPr lang="en-US" dirty="0"/>
              <a:t>Save $1,000 for a starter emergency fund. </a:t>
            </a:r>
          </a:p>
          <a:p>
            <a:pPr marL="457200" indent="-457200">
              <a:buFont typeface="+mj-lt"/>
              <a:buAutoNum type="arabicPeriod"/>
            </a:pPr>
            <a:r>
              <a:rPr lang="en-US" dirty="0"/>
              <a:t>Pay off your debt using a debt snowball. </a:t>
            </a:r>
          </a:p>
          <a:p>
            <a:pPr marL="457200" indent="-457200">
              <a:buFont typeface="+mj-lt"/>
              <a:buAutoNum type="arabicPeriod"/>
            </a:pPr>
            <a:r>
              <a:rPr lang="en-US" dirty="0"/>
              <a:t>Create fully-funded emergency fund of 3-6 months worth of expenses. </a:t>
            </a:r>
          </a:p>
        </p:txBody>
      </p:sp>
    </p:spTree>
    <p:extLst>
      <p:ext uri="{BB962C8B-B14F-4D97-AF65-F5344CB8AC3E}">
        <p14:creationId xmlns:p14="http://schemas.microsoft.com/office/powerpoint/2010/main" val="2198997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9FE74A-F4F7-AA4F-987F-B86DBD063EC7}"/>
              </a:ext>
            </a:extLst>
          </p:cNvPr>
          <p:cNvSpPr>
            <a:spLocks noGrp="1"/>
          </p:cNvSpPr>
          <p:nvPr>
            <p:ph type="title"/>
          </p:nvPr>
        </p:nvSpPr>
        <p:spPr/>
        <p:txBody>
          <a:bodyPr/>
          <a:lstStyle/>
          <a:p>
            <a:r>
              <a:rPr lang="en-US" dirty="0"/>
              <a:t>SAVING MONEY</a:t>
            </a:r>
          </a:p>
        </p:txBody>
      </p:sp>
      <p:pic>
        <p:nvPicPr>
          <p:cNvPr id="15" name="Content Placeholder 14" descr="Diagram&#10;&#10;Description automatically generated">
            <a:hlinkClick r:id="rId2"/>
            <a:extLst>
              <a:ext uri="{FF2B5EF4-FFF2-40B4-BE49-F238E27FC236}">
                <a16:creationId xmlns:a16="http://schemas.microsoft.com/office/drawing/2014/main" id="{BE63F915-E635-6F4E-8093-A6DB3890E0F1}"/>
              </a:ext>
            </a:extLst>
          </p:cNvPr>
          <p:cNvPicPr>
            <a:picLocks noGrp="1" noChangeAspect="1"/>
          </p:cNvPicPr>
          <p:nvPr>
            <p:ph idx="1"/>
          </p:nvPr>
        </p:nvPicPr>
        <p:blipFill rotWithShape="1">
          <a:blip r:embed="rId3"/>
          <a:srcRect t="5577" b="6653"/>
          <a:stretch/>
        </p:blipFill>
        <p:spPr>
          <a:xfrm>
            <a:off x="1572190" y="1254869"/>
            <a:ext cx="5999620" cy="3291188"/>
          </a:xfrm>
        </p:spPr>
      </p:pic>
    </p:spTree>
    <p:extLst>
      <p:ext uri="{BB962C8B-B14F-4D97-AF65-F5344CB8AC3E}">
        <p14:creationId xmlns:p14="http://schemas.microsoft.com/office/powerpoint/2010/main" val="23246134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9E296D-C740-E54E-AAF2-E83DC7E26E52}"/>
              </a:ext>
            </a:extLst>
          </p:cNvPr>
          <p:cNvSpPr>
            <a:spLocks noGrp="1"/>
          </p:cNvSpPr>
          <p:nvPr>
            <p:ph type="title"/>
          </p:nvPr>
        </p:nvSpPr>
        <p:spPr/>
        <p:txBody>
          <a:bodyPr/>
          <a:lstStyle/>
          <a:p>
            <a:r>
              <a:rPr lang="en-US" dirty="0"/>
              <a:t>PAYING OFF DEBT</a:t>
            </a:r>
          </a:p>
        </p:txBody>
      </p:sp>
      <p:pic>
        <p:nvPicPr>
          <p:cNvPr id="1026" name="Picture 2" descr="Get Rid of the Bills Using Debt Snowball Method | Medium">
            <a:extLst>
              <a:ext uri="{FF2B5EF4-FFF2-40B4-BE49-F238E27FC236}">
                <a16:creationId xmlns:a16="http://schemas.microsoft.com/office/drawing/2014/main" id="{81BD7EA2-7729-8F4B-987B-CF4475E1150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915055" y="1370013"/>
            <a:ext cx="5799665"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098187"/>
      </p:ext>
    </p:extLst>
  </p:cSld>
  <p:clrMapOvr>
    <a:masterClrMapping/>
  </p:clrMapOvr>
</p:sld>
</file>

<file path=ppt/theme/theme1.xml><?xml version="1.0" encoding="utf-8"?>
<a:theme xmlns:a="http://schemas.openxmlformats.org/drawingml/2006/main" name="InterVarsity Light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8211222F-A44C-B646-BC3B-D438223E7F90}"/>
    </a:ext>
  </a:extLst>
</a:theme>
</file>

<file path=ppt/theme/theme2.xml><?xml version="1.0" encoding="utf-8"?>
<a:theme xmlns:a="http://schemas.openxmlformats.org/drawingml/2006/main" name="InterVarsity Dark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B2A02C48-17F2-C34F-BBA0-4B0CFBAEEF2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E72AC7BAABD548AE9C57DEC64D0BC9" ma:contentTypeVersion="5" ma:contentTypeDescription="Create a new document." ma:contentTypeScope="" ma:versionID="9e904bd85ef4eabaef13434baf79f585">
  <xsd:schema xmlns:xsd="http://www.w3.org/2001/XMLSchema" xmlns:xs="http://www.w3.org/2001/XMLSchema" xmlns:p="http://schemas.microsoft.com/office/2006/metadata/properties" xmlns:ns2="cc5ef0f0-de88-4ba6-be44-9c5df401ef27" xmlns:ns3="0ffff057-ecb5-4770-8d68-fe6d420b753f" targetNamespace="http://schemas.microsoft.com/office/2006/metadata/properties" ma:root="true" ma:fieldsID="a669384266cba977146e6e66eaa7ea3d" ns2:_="" ns3:_="">
    <xsd:import namespace="cc5ef0f0-de88-4ba6-be44-9c5df401ef27"/>
    <xsd:import namespace="0ffff057-ecb5-4770-8d68-fe6d420b753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5ef0f0-de88-4ba6-be44-9c5df401ef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fff057-ecb5-4770-8d68-fe6d420b753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06A90B2-90D1-4D9A-9F2C-E16CF206295F}"/>
</file>

<file path=customXml/itemProps2.xml><?xml version="1.0" encoding="utf-8"?>
<ds:datastoreItem xmlns:ds="http://schemas.openxmlformats.org/officeDocument/2006/customXml" ds:itemID="{C5EA4FBC-7A0A-401C-8BC6-BC65A973BF3C}"/>
</file>

<file path=customXml/itemProps3.xml><?xml version="1.0" encoding="utf-8"?>
<ds:datastoreItem xmlns:ds="http://schemas.openxmlformats.org/officeDocument/2006/customXml" ds:itemID="{C5D72153-1D9E-452B-AAA6-75959F93B9BD}"/>
</file>

<file path=docProps/app.xml><?xml version="1.0" encoding="utf-8"?>
<Properties xmlns="http://schemas.openxmlformats.org/officeDocument/2006/extended-properties" xmlns:vt="http://schemas.openxmlformats.org/officeDocument/2006/docPropsVTypes">
  <Template>InterVarsity Light Background</Template>
  <TotalTime>417</TotalTime>
  <Words>328</Words>
  <Application>Microsoft Macintosh PowerPoint</Application>
  <PresentationFormat>On-screen Show (16:9)</PresentationFormat>
  <Paragraphs>39</Paragraphs>
  <Slides>14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Avenir LT Std 35 Light</vt:lpstr>
      <vt:lpstr>Avenir LT Std 55 Roman</vt:lpstr>
      <vt:lpstr>Avenir LT Std 85 Heavy</vt:lpstr>
      <vt:lpstr>InterVarsity Light Background</vt:lpstr>
      <vt:lpstr>InterVarsity Dark Background</vt:lpstr>
      <vt:lpstr>FINANCIAL FAITHFULNESS</vt:lpstr>
      <vt:lpstr>OPENING QUESTIONS</vt:lpstr>
      <vt:lpstr>MY MONEY HABITS</vt:lpstr>
      <vt:lpstr>BIBLICAL PERSPECTIVE   ON MONEY</vt:lpstr>
      <vt:lpstr>BREAKING THE POWER OF MONEY</vt:lpstr>
      <vt:lpstr>GAINING FINANCIAL LITERACY KNOWLEDGE</vt:lpstr>
      <vt:lpstr>SMALL STEPS TO START</vt:lpstr>
      <vt:lpstr>SAVING MONEY</vt:lpstr>
      <vt:lpstr>PAYING OFF DEBT</vt:lpstr>
      <vt:lpstr>BUDGETING</vt:lpstr>
      <vt:lpstr>BUILDING A ZERO-BASED BUDGET</vt:lpstr>
      <vt:lpstr>INDIVIDUAL REFLECTION</vt:lpstr>
      <vt:lpstr>CLOSING COMMENTS &amp;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THE TITLE</dc:title>
  <dc:creator>Mike Zientara III</dc:creator>
  <cp:lastModifiedBy>Mike Zientara III</cp:lastModifiedBy>
  <cp:revision>37</cp:revision>
  <dcterms:created xsi:type="dcterms:W3CDTF">2020-12-21T16:06:15Z</dcterms:created>
  <dcterms:modified xsi:type="dcterms:W3CDTF">2020-12-23T03:52:35Z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0x010100F4E72AC7BAABD548AE9C57DEC64D0BC9</vt:lpwstr>
  </property>
</Properties>
</file>